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7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326" r:id="rId11"/>
    <p:sldId id="327" r:id="rId12"/>
    <p:sldId id="325" r:id="rId13"/>
    <p:sldId id="270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328" r:id="rId23"/>
    <p:sldId id="283" r:id="rId24"/>
    <p:sldId id="284" r:id="rId25"/>
    <p:sldId id="286" r:id="rId26"/>
    <p:sldId id="287" r:id="rId27"/>
    <p:sldId id="305" r:id="rId28"/>
    <p:sldId id="290" r:id="rId29"/>
    <p:sldId id="299" r:id="rId30"/>
    <p:sldId id="300" r:id="rId31"/>
    <p:sldId id="301" r:id="rId32"/>
    <p:sldId id="302" r:id="rId33"/>
    <p:sldId id="303" r:id="rId34"/>
    <p:sldId id="324" r:id="rId35"/>
    <p:sldId id="307" r:id="rId36"/>
    <p:sldId id="308" r:id="rId37"/>
    <p:sldId id="311" r:id="rId38"/>
    <p:sldId id="312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293" r:id="rId48"/>
    <p:sldId id="295" r:id="rId49"/>
    <p:sldId id="297" r:id="rId50"/>
    <p:sldId id="296" r:id="rId51"/>
    <p:sldId id="291" r:id="rId52"/>
    <p:sldId id="292" r:id="rId53"/>
    <p:sldId id="298" r:id="rId54"/>
    <p:sldId id="32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D6DD4-4EF9-BE4B-BDBB-A66C36C82339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28A5F-8BAB-2446-AB27-633BD6D0E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Start: 5:45 end: 6:08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28A5F-8BAB-2446-AB27-633BD6D0EC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Define public goods game when everyone is only player with their friends/neighbors.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explain why this is a dilemma: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	- contributing one more unit returns a/n to each player, since a/n &lt; 1, the dominant strategy is to contribute 0	- again, since contributing one more unit returns a/n to each player there are n player the overall increase to all players is a &gt; 1 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	   thus to maximize (social welfare) all players contribute e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Give all parameters for the investment game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Before I get to results any questions about format of experiments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skip?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update the figure above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cite duncan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 = \frac{1}{n} \sum_{v \in V} \frac{|\Delta \mbox{'s on v}|}{\binom{\deg(v)}{2}}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maybe only talk about clustering coefficient?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maybe cut the other columns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As you can see contribution levels go down, what can we do to increase contribution levels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Key point, if you change the game, can get cooperation, we don’t change the game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double check Rand and Sefton bullets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Ask students to guess whether they think dummies matter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10-dummies make a  concave curve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0-dummies make a convex curve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screen shot?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28A5F-8BAB-2446-AB27-633BD6D0EC2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Could also put in a table that shows how the average contributions levels vary with clustering coefficient</a:t>
            </a:r>
          </a:p>
          <a:p>
            <a:endParaRPr lang="en-US" sz="1600">
              <a:latin typeface="Lucida Grande" pitchFamily="-105" charset="0"/>
              <a:ea typeface="Lucida Grande" pitchFamily="-105" charset="0"/>
              <a:cs typeface="Lucida Grande" pitchFamily="-105" charset="0"/>
              <a:sym typeface="Lucida Grande" pitchFamily="-105" charset="0"/>
            </a:endParaRP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Could put a slide in after this showing that the the gap between black and blue in 4_k_6 rand and random regular fit the theory from my EC ’06 paper</a:t>
            </a:r>
          </a:p>
          <a:p>
            <a:r>
              <a:rPr lang="en-US" sz="1600">
                <a:latin typeface="Lucida Grande" pitchFamily="-105" charset="0"/>
                <a:ea typeface="Lucida Grande" pitchFamily="-105" charset="0"/>
                <a:cs typeface="Lucida Grande" pitchFamily="-105" charset="0"/>
                <a:sym typeface="Lucida Grande" pitchFamily="-105" charset="0"/>
              </a:rPr>
              <a:t>change color of error bars use most recent plot (also for 4_k_6_cycle)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to anyone globally?</a:t>
            </a:r>
            <a:r>
              <a:rPr lang="en-US" baseline="0" dirty="0" smtClean="0"/>
              <a:t>  Paid in dollars or rupees?</a:t>
            </a:r>
          </a:p>
          <a:p>
            <a:r>
              <a:rPr lang="en-US" baseline="0" dirty="0" smtClean="0"/>
              <a:t>Picture of cycle?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28A5F-8BAB-2446-AB27-633BD6D0EC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point of this</a:t>
            </a:r>
            <a:r>
              <a:rPr lang="en-US" baseline="0" dirty="0" smtClean="0"/>
              <a:t> slide is: who are your competitors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28A5F-8BAB-2446-AB27-633BD6D0EC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28A5F-8BAB-2446-AB27-633BD6D0EC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28A5F-8BAB-2446-AB27-633BD6D0EC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28A5F-8BAB-2446-AB27-633BD6D0EC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use </a:t>
            </a:r>
            <a:r>
              <a:rPr lang="en-US" dirty="0" err="1" smtClean="0"/>
              <a:t>javascript</a:t>
            </a:r>
            <a:r>
              <a:rPr lang="en-US" dirty="0" smtClean="0"/>
              <a:t> instead of variables to create random token</a:t>
            </a:r>
          </a:p>
          <a:p>
            <a:r>
              <a:rPr lang="en-US" dirty="0" smtClean="0"/>
              <a:t>This technique will work for any</a:t>
            </a:r>
            <a:r>
              <a:rPr lang="en-US" baseline="0" dirty="0" smtClean="0"/>
              <a:t> online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5ABC-A5DF-F044-9CD9-4340B3C144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bullet point probably belongs elsewhere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5ABC-A5DF-F044-9CD9-4340B3C144F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8CF2D0-C62C-A44F-9C2C-81EDAB4CDB5C}" type="datetimeFigureOut">
              <a:rPr lang="en-US" smtClean="0"/>
              <a:pPr/>
              <a:t>6/2/11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74BEC4-5818-1A43-B1C6-BC73B964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surveymonkey.com/mysurve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d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d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df"/><Relationship Id="rId5" Type="http://schemas.openxmlformats.org/officeDocument/2006/relationships/image" Target="../media/image51.png"/><Relationship Id="rId6" Type="http://schemas.openxmlformats.org/officeDocument/2006/relationships/image" Target="../media/image52.pdf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d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46578"/>
          </a:xfrm>
        </p:spPr>
        <p:txBody>
          <a:bodyPr/>
          <a:lstStyle/>
          <a:p>
            <a:r>
              <a:rPr lang="en-US" dirty="0" smtClean="0"/>
              <a:t>Winter Mason</a:t>
            </a:r>
          </a:p>
          <a:p>
            <a:r>
              <a:rPr lang="en-US" dirty="0" smtClean="0"/>
              <a:t>Siddharth Suri</a:t>
            </a:r>
          </a:p>
          <a:p>
            <a:r>
              <a:rPr lang="en-US" dirty="0" smtClean="0"/>
              <a:t>Yahoo! Research, New York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129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Conducting Behavioral Research on Amazon’s Mechanical Turk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0"/>
            <a:ext cx="7772400" cy="913884"/>
          </a:xfrm>
        </p:spPr>
        <p:txBody>
          <a:bodyPr>
            <a:normAutofit/>
          </a:bodyPr>
          <a:lstStyle/>
          <a:p>
            <a:r>
              <a:rPr lang="en-US" dirty="0" smtClean="0"/>
              <a:t>Anatomy of a HIT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38667" y="1217083"/>
            <a:ext cx="2480733" cy="4878917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HITs</a:t>
            </a:r>
            <a:r>
              <a:rPr lang="en-US" sz="2000" dirty="0" smtClean="0"/>
              <a:t> with the same title, description, pay rate, etc. are the same </a:t>
            </a:r>
            <a:r>
              <a:rPr lang="en-US" sz="2000" b="1" dirty="0" smtClean="0"/>
              <a:t>HIT type</a:t>
            </a:r>
          </a:p>
          <a:p>
            <a:endParaRPr lang="en-US" sz="2000" b="1" dirty="0" smtClean="0"/>
          </a:p>
          <a:p>
            <a:r>
              <a:rPr lang="en-US" sz="2000" dirty="0" err="1" smtClean="0"/>
              <a:t>HITs</a:t>
            </a:r>
            <a:r>
              <a:rPr lang="en-US" sz="2000" dirty="0" smtClean="0"/>
              <a:t> are broken up into </a:t>
            </a:r>
            <a:r>
              <a:rPr lang="en-US" sz="2000" b="1" dirty="0" smtClean="0"/>
              <a:t>Assignments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 worker cannot do more than 1 assignment of a HIT</a:t>
            </a:r>
          </a:p>
          <a:p>
            <a:endParaRPr lang="en-US" sz="2000" dirty="0"/>
          </a:p>
        </p:txBody>
      </p:sp>
      <p:pic>
        <p:nvPicPr>
          <p:cNvPr id="5" name="Content Placeholder 4" descr="mturk_screenshot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12933" b="-12933"/>
          <a:stretch>
            <a:fillRect/>
          </a:stretch>
        </p:blipFill>
        <p:spPr>
          <a:xfrm>
            <a:off x="2819400" y="670467"/>
            <a:ext cx="6451600" cy="507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0"/>
            <a:ext cx="7772400" cy="913884"/>
          </a:xfrm>
        </p:spPr>
        <p:txBody>
          <a:bodyPr>
            <a:normAutofit/>
          </a:bodyPr>
          <a:lstStyle/>
          <a:p>
            <a:r>
              <a:rPr lang="en-US" dirty="0" smtClean="0"/>
              <a:t>Anatomy of a HIT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38667" y="1217083"/>
            <a:ext cx="2480733" cy="4878917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HITs</a:t>
            </a:r>
            <a:r>
              <a:rPr lang="en-US" sz="2000" dirty="0" smtClean="0"/>
              <a:t> with the same title, description, pay rate, etc. are the same </a:t>
            </a:r>
            <a:r>
              <a:rPr lang="en-US" sz="2000" b="1" dirty="0" smtClean="0"/>
              <a:t>HIT type</a:t>
            </a:r>
          </a:p>
          <a:p>
            <a:endParaRPr lang="en-US" sz="2000" b="1" dirty="0" smtClean="0"/>
          </a:p>
          <a:p>
            <a:r>
              <a:rPr lang="en-US" sz="2000" dirty="0" err="1" smtClean="0"/>
              <a:t>HITs</a:t>
            </a:r>
            <a:r>
              <a:rPr lang="en-US" sz="2000" dirty="0" smtClean="0"/>
              <a:t> are broken up into </a:t>
            </a:r>
            <a:r>
              <a:rPr lang="en-US" sz="2000" b="1" dirty="0" smtClean="0"/>
              <a:t>Assignments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 worker cannot do more than 1 assignment of a HIT</a:t>
            </a:r>
          </a:p>
          <a:p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6" descr="hit.png"/>
          <p:cNvPicPr>
            <a:picLocks noChangeAspect="1"/>
          </p:cNvPicPr>
          <p:nvPr/>
        </p:nvPicPr>
        <p:blipFill>
          <a:blip r:embed="rId3"/>
          <a:srcRect t="-12933" b="-12933"/>
          <a:stretch>
            <a:fillRect/>
          </a:stretch>
        </p:blipFill>
        <p:spPr>
          <a:xfrm>
            <a:off x="2709757" y="733973"/>
            <a:ext cx="6587435" cy="5182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3" y="74090"/>
            <a:ext cx="8408491" cy="6244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a HIT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32833" y="709089"/>
            <a:ext cx="8408491" cy="1799167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Multiple </a:t>
            </a:r>
            <a:r>
              <a:rPr lang="en-US" sz="2400" dirty="0" err="1" smtClean="0"/>
              <a:t>HITs</a:t>
            </a:r>
            <a:r>
              <a:rPr lang="en-US" sz="2400" dirty="0" smtClean="0"/>
              <a:t> are grouped by HIT type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HITs</a:t>
            </a:r>
            <a:r>
              <a:rPr lang="en-US" sz="2400" dirty="0" smtClean="0"/>
              <a:t> with the same title, description, pay rate, etc. are the same </a:t>
            </a:r>
            <a:r>
              <a:rPr lang="en-US" sz="2400" b="1" dirty="0" smtClean="0"/>
              <a:t>HIT type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HITs</a:t>
            </a:r>
            <a:r>
              <a:rPr lang="en-US" sz="2400" dirty="0" smtClean="0"/>
              <a:t> are broken up into </a:t>
            </a:r>
            <a:r>
              <a:rPr lang="en-US" sz="2400" b="1" dirty="0" smtClean="0"/>
              <a:t>Assignments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 worker can only do at most 1 assignment of a HIT</a:t>
            </a:r>
          </a:p>
          <a:p>
            <a:endParaRPr lang="en-US" dirty="0"/>
          </a:p>
        </p:txBody>
      </p:sp>
      <p:pic>
        <p:nvPicPr>
          <p:cNvPr id="5" name="Content Placeholder 4" descr="mturk_screenshot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12933" b="-12933"/>
          <a:stretch>
            <a:fillRect/>
          </a:stretch>
        </p:blipFill>
        <p:spPr>
          <a:xfrm>
            <a:off x="1079499" y="1672167"/>
            <a:ext cx="7223157" cy="5682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51" y="274638"/>
            <a:ext cx="7772400" cy="857779"/>
          </a:xfrm>
        </p:spPr>
        <p:txBody>
          <a:bodyPr/>
          <a:lstStyle/>
          <a:p>
            <a:r>
              <a:rPr lang="en-US" dirty="0" smtClean="0"/>
              <a:t>Lifecycle of a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7251" y="1447800"/>
            <a:ext cx="8387715" cy="4933950"/>
          </a:xfrm>
        </p:spPr>
        <p:txBody>
          <a:bodyPr>
            <a:normAutofit/>
          </a:bodyPr>
          <a:lstStyle/>
          <a:p>
            <a:r>
              <a:rPr lang="en-US" dirty="0" smtClean="0"/>
              <a:t>Requester builds a HIT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 err="1" smtClean="0"/>
              <a:t>HITs</a:t>
            </a:r>
            <a:r>
              <a:rPr lang="en-US" dirty="0" smtClean="0"/>
              <a:t> are hosted by Amazon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err="1" smtClean="0"/>
              <a:t>HITs</a:t>
            </a:r>
            <a:r>
              <a:rPr lang="en-US" dirty="0" smtClean="0"/>
              <a:t> are hosted by the requester</a:t>
            </a:r>
          </a:p>
          <a:p>
            <a:pPr lvl="1"/>
            <a:r>
              <a:rPr lang="en-US" dirty="0" err="1" smtClean="0"/>
              <a:t>HITs</a:t>
            </a:r>
            <a:r>
              <a:rPr lang="en-US" dirty="0" smtClean="0"/>
              <a:t> can be tested on {requester, </a:t>
            </a:r>
            <a:r>
              <a:rPr lang="en-US" dirty="0" err="1" smtClean="0"/>
              <a:t>worker}sandbox.mturk.com</a:t>
            </a:r>
            <a:endParaRPr lang="en-US" dirty="0" smtClean="0"/>
          </a:p>
          <a:p>
            <a:r>
              <a:rPr lang="en-US" dirty="0" smtClean="0"/>
              <a:t>Requester posts HIT on </a:t>
            </a:r>
            <a:r>
              <a:rPr lang="en-US" dirty="0" err="1" smtClean="0"/>
              <a:t>mturk.com</a:t>
            </a:r>
            <a:endParaRPr lang="en-US" dirty="0" smtClean="0"/>
          </a:p>
          <a:p>
            <a:pPr lvl="1"/>
            <a:r>
              <a:rPr lang="en-US" dirty="0" smtClean="0"/>
              <a:t>Can post as many </a:t>
            </a:r>
            <a:r>
              <a:rPr lang="en-US" dirty="0" err="1" smtClean="0"/>
              <a:t>HITs</a:t>
            </a:r>
            <a:r>
              <a:rPr lang="en-US" dirty="0" smtClean="0"/>
              <a:t> as account can cover</a:t>
            </a:r>
          </a:p>
          <a:p>
            <a:r>
              <a:rPr lang="en-US" dirty="0" smtClean="0"/>
              <a:t>Workers do HIT and submit work</a:t>
            </a:r>
          </a:p>
          <a:p>
            <a:r>
              <a:rPr lang="en-US" dirty="0" smtClean="0"/>
              <a:t>Requester approves/rejects work</a:t>
            </a:r>
          </a:p>
          <a:p>
            <a:pPr lvl="1"/>
            <a:r>
              <a:rPr lang="en-US" dirty="0" smtClean="0"/>
              <a:t>Payment is rendered</a:t>
            </a:r>
          </a:p>
          <a:p>
            <a:pPr lvl="1"/>
            <a:r>
              <a:rPr lang="en-US" dirty="0" smtClean="0"/>
              <a:t>Amazon charges requesters 10%</a:t>
            </a:r>
          </a:p>
          <a:p>
            <a:r>
              <a:rPr lang="en-US" dirty="0" smtClean="0"/>
              <a:t>HIT completes when it expires or all assignments are completed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to Pay?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Pay rate can affect quantity of work</a:t>
            </a:r>
          </a:p>
          <a:p>
            <a:r>
              <a:rPr lang="en-US" dirty="0" smtClean="0"/>
              <a:t>Pay rate does not have a big impact on quality</a:t>
            </a:r>
          </a:p>
          <a:p>
            <a:r>
              <a:rPr lang="en-US" dirty="0" smtClean="0"/>
              <a:t>(MW ’09)</a:t>
            </a:r>
          </a:p>
        </p:txBody>
      </p:sp>
      <p:pic>
        <p:nvPicPr>
          <p:cNvPr id="4" name="Content Placeholder 7" descr="TFncompXdiffXpay.png"/>
          <p:cNvPicPr>
            <a:picLocks noChangeAspect="1"/>
          </p:cNvPicPr>
          <p:nvPr/>
        </p:nvPicPr>
        <p:blipFill>
          <a:blip r:embed="rId2"/>
          <a:srcRect l="-4839" r="-4839"/>
          <a:stretch>
            <a:fillRect/>
          </a:stretch>
        </p:blipFill>
        <p:spPr>
          <a:xfrm>
            <a:off x="914400" y="3039075"/>
            <a:ext cx="3885920" cy="3056924"/>
          </a:xfrm>
          <a:prstGeom prst="rect">
            <a:avLst/>
          </a:prstGeom>
        </p:spPr>
      </p:pic>
      <p:pic>
        <p:nvPicPr>
          <p:cNvPr id="5" name="Content Placeholder 6" descr="TFaccXdiffXpay.png"/>
          <p:cNvPicPr>
            <a:picLocks noChangeAspect="1"/>
          </p:cNvPicPr>
          <p:nvPr/>
        </p:nvPicPr>
        <p:blipFill>
          <a:blip r:embed="rId3"/>
          <a:srcRect l="-105" r="-105"/>
          <a:stretch>
            <a:fillRect/>
          </a:stretch>
        </p:blipFill>
        <p:spPr>
          <a:xfrm>
            <a:off x="4704016" y="2962876"/>
            <a:ext cx="3982783" cy="313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341"/>
            <a:ext cx="3159081" cy="2095264"/>
          </a:xfrm>
        </p:spPr>
        <p:txBody>
          <a:bodyPr>
            <a:normAutofit/>
          </a:bodyPr>
          <a:lstStyle/>
          <a:p>
            <a:r>
              <a:rPr lang="en-US" dirty="0" smtClean="0"/>
              <a:t>Completion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4112433"/>
            <a:ext cx="7953034" cy="2532586"/>
          </a:xfrm>
        </p:spPr>
        <p:txBody>
          <a:bodyPr>
            <a:normAutofit/>
          </a:bodyPr>
          <a:lstStyle/>
          <a:p>
            <a:r>
              <a:rPr lang="en-US" dirty="0" smtClean="0"/>
              <a:t>3, 6-question multiple choice surveys</a:t>
            </a:r>
          </a:p>
          <a:p>
            <a:r>
              <a:rPr lang="en-US" dirty="0" smtClean="0"/>
              <a:t>Launched same time of day, day of week</a:t>
            </a:r>
          </a:p>
          <a:p>
            <a:r>
              <a:rPr lang="en-US" dirty="0" smtClean="0"/>
              <a:t>$0.01, $0.03, $0.05</a:t>
            </a:r>
          </a:p>
          <a:p>
            <a:r>
              <a:rPr lang="en-US" dirty="0" smtClean="0"/>
              <a:t>Past a threshold, pay rate does not increase speed</a:t>
            </a:r>
          </a:p>
          <a:p>
            <a:r>
              <a:rPr lang="en-US" dirty="0" smtClean="0"/>
              <a:t>Start with low pay rate work up</a:t>
            </a:r>
            <a:endParaRPr lang="en-US" dirty="0"/>
          </a:p>
        </p:txBody>
      </p:sp>
      <p:pic>
        <p:nvPicPr>
          <p:cNvPr id="6" name="Content Placeholder 5" descr="completionTimes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30008" b="-30008"/>
              <a:stretch>
                <a:fillRect/>
              </a:stretch>
            </p:blipFill>
          </mc:Choice>
          <mc:Fallback>
            <p:blipFill>
              <a:blip r:embed="rId3"/>
              <a:srcRect t="-30008" b="-30008"/>
              <a:stretch>
                <a:fillRect/>
              </a:stretch>
            </p:blipFill>
          </mc:Fallback>
        </mc:AlternateContent>
        <p:spPr>
          <a:xfrm>
            <a:off x="3616281" y="-727490"/>
            <a:ext cx="5527719" cy="619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 on AMT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Template tool</a:t>
            </a:r>
          </a:p>
          <a:p>
            <a:r>
              <a:rPr lang="en-US" dirty="0" smtClean="0"/>
              <a:t>Variables</a:t>
            </a:r>
          </a:p>
          <a:p>
            <a:r>
              <a:rPr lang="en-US" dirty="0" smtClean="0"/>
              <a:t>External Survey Tools</a:t>
            </a:r>
          </a:p>
          <a:p>
            <a:r>
              <a:rPr lang="en-US" dirty="0" smtClean="0"/>
              <a:t>Privacy Survey</a:t>
            </a:r>
          </a:p>
          <a:p>
            <a:r>
              <a:rPr lang="en-US" dirty="0" smtClean="0"/>
              <a:t>Use cases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7850" cy="1162050"/>
          </a:xfrm>
        </p:spPr>
        <p:txBody>
          <a:bodyPr anchor="ctr">
            <a:normAutofit/>
          </a:bodyPr>
          <a:lstStyle/>
          <a:p>
            <a:r>
              <a:rPr lang="en-US" sz="3100" dirty="0" smtClean="0"/>
              <a:t>AMT Templates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600200"/>
            <a:ext cx="3117850" cy="44958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  Hosted by Amazon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  Set parameters for HIT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 Title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 Description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 Keywords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 Reward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 Assignments per HIT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 Qualifications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 Time per assignment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 HIT expiration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 Auto-approve time	</a:t>
            </a:r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  Design an HTML form</a:t>
            </a:r>
          </a:p>
          <a:p>
            <a:endParaRPr lang="en-US" sz="1800" dirty="0"/>
          </a:p>
        </p:txBody>
      </p:sp>
      <p:pic>
        <p:nvPicPr>
          <p:cNvPr id="5" name="Content Placeholder 4" descr="mturkTemplatefor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5711" b="-1581"/>
          <a:stretch>
            <a:fillRect/>
          </a:stretch>
        </p:blipFill>
        <p:spPr>
          <a:xfrm>
            <a:off x="3575050" y="0"/>
            <a:ext cx="5111750" cy="3398219"/>
          </a:xfrm>
        </p:spPr>
      </p:pic>
      <p:pic>
        <p:nvPicPr>
          <p:cNvPr id="6" name="Picture 5" descr="mturkHTMLf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1" y="3496829"/>
            <a:ext cx="5111750" cy="3198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Templates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600202"/>
          <a:ext cx="3430404" cy="4525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468"/>
                <a:gridCol w="1143468"/>
                <a:gridCol w="1143468"/>
              </a:tblGrid>
              <a:tr h="452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${</a:t>
                      </a:r>
                      <a:r>
                        <a:rPr lang="en-US" dirty="0" err="1" smtClean="0"/>
                        <a:t>img</a:t>
                      </a:r>
                      <a:r>
                        <a:rPr lang="en-US" dirty="0" smtClean="0"/>
                        <a:t>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${URL}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img1.jpg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url1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img2.jpg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url2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Img3.jpg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url3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Img1.jpg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url2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Img2.jpg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url3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Img3.jpg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url1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</a:t>
                      </a:r>
                      <a:r>
                        <a:rPr lang="en-US" baseline="0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Img1.jpg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url3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Img2.jpg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url1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Img3.jpg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250462" y="2474970"/>
            <a:ext cx="4436337" cy="2701843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Is this image: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1800" dirty="0" smtClean="0">
                <a:latin typeface="Courier"/>
                <a:cs typeface="Courier"/>
              </a:rPr>
              <a:t>&lt;</a:t>
            </a:r>
            <a:r>
              <a:rPr lang="en-US" sz="1800" dirty="0" err="1" smtClean="0">
                <a:latin typeface="Courier"/>
                <a:cs typeface="Courier"/>
              </a:rPr>
              <a:t>img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src</a:t>
            </a:r>
            <a:r>
              <a:rPr lang="en-US" sz="1800" dirty="0" smtClean="0">
                <a:latin typeface="Courier"/>
                <a:cs typeface="Courier"/>
              </a:rPr>
              <a:t>=${</a:t>
            </a:r>
            <a:r>
              <a:rPr lang="en-US" sz="1800" dirty="0" err="1" smtClean="0">
                <a:latin typeface="Courier"/>
                <a:cs typeface="Courier"/>
              </a:rPr>
              <a:t>img</a:t>
            </a:r>
            <a:r>
              <a:rPr lang="en-US" sz="1800" dirty="0" smtClean="0">
                <a:latin typeface="Courier"/>
                <a:cs typeface="Courier"/>
              </a:rPr>
              <a:t>}&gt;</a:t>
            </a: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this URL?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1800" dirty="0" smtClean="0">
                <a:latin typeface="Courier"/>
                <a:cs typeface="Courier"/>
              </a:rPr>
              <a:t>&lt;a </a:t>
            </a:r>
            <a:r>
              <a:rPr lang="en-US" sz="1800" dirty="0" err="1" smtClean="0">
                <a:latin typeface="Courier"/>
                <a:cs typeface="Courier"/>
              </a:rPr>
              <a:t>href</a:t>
            </a:r>
            <a:r>
              <a:rPr lang="en-US" sz="1800" dirty="0" smtClean="0">
                <a:latin typeface="Courier"/>
                <a:cs typeface="Courier"/>
              </a:rPr>
              <a:t>=${URL}&gt; ${URL} &lt;/a&gt;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Survey Tools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600202"/>
          <a:ext cx="2286936" cy="4525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468"/>
                <a:gridCol w="1143468"/>
              </a:tblGrid>
              <a:tr h="452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${token}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AF3dh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4SoUtb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y8Ewfc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Qwenj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saH7w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JWn23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</a:t>
                      </a:r>
                      <a:r>
                        <a:rPr lang="en-US" baseline="0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aObv5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dTccR</a:t>
                      </a:r>
                      <a:endParaRPr lang="en-US" dirty="0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r>
                        <a:rPr lang="en-US" dirty="0" smtClean="0"/>
                        <a:t>HIT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G9d31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045300" y="1600202"/>
            <a:ext cx="5403788" cy="4525960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Click this link to go to the survey: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&lt;a </a:t>
            </a:r>
            <a:r>
              <a:rPr lang="en-US" sz="1800" dirty="0" err="1" smtClean="0">
                <a:latin typeface="Courier"/>
                <a:cs typeface="Courier"/>
              </a:rPr>
              <a:t>href</a:t>
            </a:r>
            <a:r>
              <a:rPr lang="en-US" sz="1800" dirty="0" smtClean="0">
                <a:latin typeface="Courier"/>
                <a:cs typeface="Courier"/>
              </a:rPr>
              <a:t>=“http://</a:t>
            </a:r>
            <a:r>
              <a:rPr lang="en-US" sz="1800" dirty="0" err="1" smtClean="0">
                <a:latin typeface="Courier"/>
                <a:cs typeface="Courier"/>
              </a:rPr>
              <a:t>surveymonkey.com/mysurvey&amp;id</a:t>
            </a:r>
            <a:r>
              <a:rPr lang="en-US" sz="1800" dirty="0" smtClean="0">
                <a:latin typeface="Courier"/>
                <a:cs typeface="Courier"/>
              </a:rPr>
              <a:t>=${token}”&gt;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  <a:hlinkClick r:id="rId3"/>
              </a:rPr>
              <a:t>http://surveymonkey.com/mysurvey</a:t>
            </a: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&lt;/a&gt;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Enter this token in the first question: ${token}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You will only be paid for completing one survey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Why Mechanical Turk?</a:t>
            </a:r>
          </a:p>
          <a:p>
            <a:r>
              <a:rPr lang="en-US" dirty="0" smtClean="0"/>
              <a:t>Mechanical Turk Basics</a:t>
            </a:r>
            <a:endParaRPr lang="en-US" dirty="0" smtClean="0"/>
          </a:p>
          <a:p>
            <a:r>
              <a:rPr lang="en-US" dirty="0" smtClean="0"/>
              <a:t>Internal </a:t>
            </a:r>
            <a:r>
              <a:rPr lang="en-US" dirty="0" err="1" smtClean="0"/>
              <a:t>HITs</a:t>
            </a:r>
            <a:endParaRPr lang="en-US" dirty="0" smtClean="0"/>
          </a:p>
          <a:p>
            <a:pPr lvl="1"/>
            <a:r>
              <a:rPr lang="en-US" dirty="0" smtClean="0"/>
              <a:t>Labeling data</a:t>
            </a:r>
          </a:p>
          <a:p>
            <a:pPr lvl="1"/>
            <a:r>
              <a:rPr lang="en-US" dirty="0" smtClean="0"/>
              <a:t>Surveys</a:t>
            </a:r>
          </a:p>
          <a:p>
            <a:r>
              <a:rPr lang="en-US" dirty="0" smtClean="0"/>
              <a:t>External </a:t>
            </a:r>
            <a:r>
              <a:rPr lang="en-US" dirty="0" err="1" smtClean="0"/>
              <a:t>HITs</a:t>
            </a:r>
            <a:endParaRPr lang="en-US" dirty="0" smtClean="0"/>
          </a:p>
          <a:p>
            <a:pPr lvl="1"/>
            <a:r>
              <a:rPr lang="en-US" dirty="0" smtClean="0"/>
              <a:t>Random Assignment</a:t>
            </a:r>
            <a:endParaRPr lang="en-US" dirty="0" smtClean="0"/>
          </a:p>
          <a:p>
            <a:pPr lvl="1"/>
            <a:r>
              <a:rPr lang="en-US" dirty="0" smtClean="0"/>
              <a:t>Synchronous Experiments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External HIT</a:t>
            </a:r>
          </a:p>
          <a:p>
            <a:pPr lvl="1"/>
            <a:r>
              <a:rPr lang="en-US" dirty="0" smtClean="0"/>
              <a:t>Random order of answers</a:t>
            </a:r>
          </a:p>
          <a:p>
            <a:pPr lvl="1"/>
            <a:r>
              <a:rPr lang="en-US" dirty="0" smtClean="0"/>
              <a:t>Random order of questions</a:t>
            </a:r>
          </a:p>
          <a:p>
            <a:pPr lvl="1"/>
            <a:r>
              <a:rPr lang="en-US" dirty="0" smtClean="0"/>
              <a:t>Pop-out questions based on answers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Changed wording on question from Annenberg study:</a:t>
            </a:r>
          </a:p>
          <a:p>
            <a:pPr>
              <a:buNone/>
            </a:pPr>
            <a:r>
              <a:rPr lang="en-US" sz="2162" i="1" dirty="0" smtClean="0"/>
              <a:t>Do you want the websites you visit to show you ads that are {tailored, relevant} to your interests?</a:t>
            </a:r>
            <a:endParaRPr lang="en-US" i="1" dirty="0" smtClean="0"/>
          </a:p>
        </p:txBody>
      </p:sp>
      <p:pic>
        <p:nvPicPr>
          <p:cNvPr id="5" name="Content Placeholder 4" descr="privacyscreen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10086" b="-10086"/>
          <a:stretch>
            <a:fillRect/>
          </a:stretch>
        </p:blipFill>
        <p:spPr>
          <a:xfrm>
            <a:off x="4844862" y="703256"/>
            <a:ext cx="4019550" cy="4901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1454783"/>
          </a:xfrm>
        </p:spPr>
        <p:txBody>
          <a:bodyPr>
            <a:normAutofit/>
          </a:bodyPr>
          <a:lstStyle/>
          <a:p>
            <a:r>
              <a:rPr lang="en-US" dirty="0" smtClean="0"/>
              <a:t>Replicated original study</a:t>
            </a:r>
          </a:p>
          <a:p>
            <a:r>
              <a:rPr lang="en-US" dirty="0" smtClean="0"/>
              <a:t>Found effect of differences in wording</a:t>
            </a:r>
          </a:p>
        </p:txBody>
      </p:sp>
      <p:pic>
        <p:nvPicPr>
          <p:cNvPr id="5" name="Content Placeholder 4" descr="PrivacyResults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6843" b="-14881"/>
              <a:stretch>
                <a:fillRect/>
              </a:stretch>
            </p:blipFill>
          </mc:Choice>
          <mc:Fallback>
            <p:blipFill>
              <a:blip r:embed="rId3"/>
              <a:srcRect t="-16843" b="-14881"/>
              <a:stretch>
                <a:fillRect/>
              </a:stretch>
            </p:blipFill>
          </mc:Fallback>
        </mc:AlternateContent>
        <p:spPr>
          <a:xfrm>
            <a:off x="1558163" y="2902583"/>
            <a:ext cx="6210553" cy="3305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1454783"/>
          </a:xfrm>
        </p:spPr>
        <p:txBody>
          <a:bodyPr>
            <a:normAutofit/>
          </a:bodyPr>
          <a:lstStyle/>
          <a:p>
            <a:r>
              <a:rPr lang="en-US" dirty="0" smtClean="0"/>
              <a:t>Replicated original study</a:t>
            </a:r>
          </a:p>
          <a:p>
            <a:r>
              <a:rPr lang="en-US" dirty="0" smtClean="0"/>
              <a:t>Found effect of differences in wording</a:t>
            </a:r>
          </a:p>
        </p:txBody>
      </p:sp>
      <p:pic>
        <p:nvPicPr>
          <p:cNvPr id="5" name="Content Placeholder 4" descr="PrivacyResults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6843" b="-14881"/>
              <a:stretch>
                <a:fillRect/>
              </a:stretch>
            </p:blipFill>
          </mc:Choice>
          <mc:Fallback>
            <p:blipFill>
              <a:blip r:embed="rId3"/>
              <a:srcRect t="-16843" b="-14881"/>
              <a:stretch>
                <a:fillRect/>
              </a:stretch>
            </p:blipFill>
          </mc:Fallback>
        </mc:AlternateContent>
        <p:spPr>
          <a:xfrm>
            <a:off x="1558163" y="2902583"/>
            <a:ext cx="6210553" cy="3305732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63440" y="1088469"/>
            <a:ext cx="3749040" cy="181411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800" dirty="0" smtClean="0"/>
              <a:t>BUT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/>
              <a:t>Not representative sample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/>
              <a:t>Results not replicated in subsequent phone survey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for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 survey</a:t>
            </a:r>
          </a:p>
          <a:p>
            <a:r>
              <a:rPr lang="en-US" dirty="0" smtClean="0"/>
              <a:t>Iterative design process with feedback from potential users</a:t>
            </a:r>
          </a:p>
          <a:p>
            <a:r>
              <a:rPr lang="en-US" dirty="0" smtClean="0"/>
              <a:t>“Polling” for wisdom of crowds / general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HIT, multiple Assignments</a:t>
            </a:r>
          </a:p>
          <a:p>
            <a:pPr lvl="1"/>
            <a:r>
              <a:rPr lang="en-US" dirty="0" smtClean="0"/>
              <a:t>Only post once, or delete repeat submissions</a:t>
            </a:r>
          </a:p>
          <a:p>
            <a:r>
              <a:rPr lang="en-US" dirty="0" err="1" smtClean="0"/>
              <a:t>Javascript</a:t>
            </a:r>
            <a:r>
              <a:rPr lang="en-US" dirty="0" smtClean="0"/>
              <a:t> on Internal HIT</a:t>
            </a:r>
          </a:p>
          <a:p>
            <a:r>
              <a:rPr lang="en-US" dirty="0" smtClean="0"/>
              <a:t>External HIT</a:t>
            </a:r>
          </a:p>
          <a:p>
            <a:pPr lvl="1"/>
            <a:r>
              <a:rPr lang="en-US" dirty="0" smtClean="0"/>
              <a:t>Record mapping between Worker ID, Assignment ID, and condition</a:t>
            </a:r>
          </a:p>
          <a:p>
            <a:pPr lvl="1"/>
            <a:r>
              <a:rPr lang="en-US" dirty="0" smtClean="0"/>
              <a:t>Check status on “accept HIT”</a:t>
            </a:r>
          </a:p>
          <a:p>
            <a:pPr lvl="1"/>
            <a:r>
              <a:rPr lang="en-US" dirty="0" smtClean="0"/>
              <a:t>Preview page</a:t>
            </a:r>
          </a:p>
          <a:p>
            <a:r>
              <a:rPr lang="en-US" dirty="0" smtClean="0"/>
              <a:t>Intent-to-treat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Preview page neutral for all conditions</a:t>
            </a:r>
          </a:p>
          <a:p>
            <a:r>
              <a:rPr lang="en-US" dirty="0" smtClean="0"/>
              <a:t>Once HIT accepted:</a:t>
            </a:r>
          </a:p>
          <a:p>
            <a:pPr lvl="1"/>
            <a:r>
              <a:rPr lang="en-US" dirty="0" smtClean="0"/>
              <a:t>If new, record </a:t>
            </a:r>
            <a:r>
              <a:rPr lang="en-US" dirty="0" err="1" smtClean="0"/>
              <a:t>WorkerID</a:t>
            </a:r>
            <a:r>
              <a:rPr lang="en-US" dirty="0" smtClean="0"/>
              <a:t>, assign to condition</a:t>
            </a:r>
          </a:p>
          <a:p>
            <a:pPr lvl="1"/>
            <a:r>
              <a:rPr lang="en-US" dirty="0" smtClean="0"/>
              <a:t>If old, get condition, “push” worker to last seen state of study</a:t>
            </a:r>
          </a:p>
          <a:p>
            <a:r>
              <a:rPr lang="en-US" dirty="0" smtClean="0"/>
              <a:t>Wage conditions = pay through bonus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1: Traffic Images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470852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1800" b="1" u="sng" smtClean="0"/>
              <a:t>Manipulated</a:t>
            </a:r>
          </a:p>
          <a:p>
            <a:pPr eaLnBrk="1" hangingPunct="1"/>
            <a:r>
              <a:rPr lang="en-US" sz="1800" smtClean="0"/>
              <a:t>Task Value</a:t>
            </a:r>
          </a:p>
          <a:p>
            <a:pPr lvl="1" eaLnBrk="1" hangingPunct="1"/>
            <a:r>
              <a:rPr lang="en-US" sz="1600" smtClean="0"/>
              <a:t>Amount earned per image set</a:t>
            </a:r>
          </a:p>
          <a:p>
            <a:pPr lvl="2" eaLnBrk="1" hangingPunct="1"/>
            <a:r>
              <a:rPr lang="en-US" sz="1400" smtClean="0"/>
              <a:t>$0.01, $0.05, $0.10</a:t>
            </a:r>
          </a:p>
          <a:p>
            <a:pPr lvl="2" eaLnBrk="1" hangingPunct="1"/>
            <a:r>
              <a:rPr lang="en-US" sz="1400" smtClean="0"/>
              <a:t>No additional pay for image sets</a:t>
            </a:r>
          </a:p>
          <a:p>
            <a:pPr eaLnBrk="1" hangingPunct="1"/>
            <a:r>
              <a:rPr lang="en-US" sz="1800" smtClean="0"/>
              <a:t>Difficulty</a:t>
            </a:r>
          </a:p>
          <a:p>
            <a:pPr lvl="1" eaLnBrk="1" hangingPunct="1"/>
            <a:r>
              <a:rPr lang="en-US" sz="1600" smtClean="0"/>
              <a:t>Number of images per set</a:t>
            </a:r>
          </a:p>
          <a:p>
            <a:pPr lvl="2" eaLnBrk="1" hangingPunct="1"/>
            <a:r>
              <a:rPr lang="en-US" sz="1400" smtClean="0"/>
              <a:t>2, 3, 4</a:t>
            </a:r>
          </a:p>
          <a:p>
            <a:pPr eaLnBrk="1" hangingPunct="1">
              <a:buFont typeface="Arial" charset="0"/>
              <a:buNone/>
            </a:pPr>
            <a:r>
              <a:rPr lang="en-US" sz="1800" b="1" u="sng" smtClean="0"/>
              <a:t>Measured</a:t>
            </a:r>
          </a:p>
          <a:p>
            <a:pPr eaLnBrk="1" hangingPunct="1"/>
            <a:r>
              <a:rPr lang="en-US" sz="1800" smtClean="0"/>
              <a:t>Quantity</a:t>
            </a:r>
          </a:p>
          <a:p>
            <a:pPr lvl="1" eaLnBrk="1" hangingPunct="1"/>
            <a:r>
              <a:rPr lang="en-US" sz="1600" smtClean="0"/>
              <a:t>Number of image sets submitted</a:t>
            </a:r>
          </a:p>
          <a:p>
            <a:pPr eaLnBrk="1" hangingPunct="1"/>
            <a:r>
              <a:rPr lang="en-US" sz="1800" smtClean="0"/>
              <a:t>Quality</a:t>
            </a:r>
          </a:p>
          <a:p>
            <a:pPr lvl="1" eaLnBrk="1" hangingPunct="1"/>
            <a:r>
              <a:rPr lang="en-US" sz="1600" smtClean="0"/>
              <a:t>Proportion of image sets correctly sorted</a:t>
            </a:r>
          </a:p>
          <a:p>
            <a:pPr lvl="1" eaLnBrk="1" hangingPunct="1"/>
            <a:r>
              <a:rPr lang="en-US" sz="1600" smtClean="0"/>
              <a:t>Rank correlation of image sets with correct order</a:t>
            </a:r>
            <a:endParaRPr lang="en-US" sz="1400" smtClean="0"/>
          </a:p>
        </p:txBody>
      </p:sp>
      <p:pic>
        <p:nvPicPr>
          <p:cNvPr id="20484" name="Content Placeholder 5" descr="TrafficFlowScreen.png"/>
          <p:cNvPicPr>
            <a:picLocks noChangeAspect="1"/>
          </p:cNvPicPr>
          <p:nvPr/>
        </p:nvPicPr>
        <p:blipFill>
          <a:blip r:embed="rId2"/>
          <a:srcRect t="-4053" b="-4053"/>
          <a:stretch>
            <a:fillRect/>
          </a:stretch>
        </p:blipFill>
        <p:spPr bwMode="auto">
          <a:xfrm>
            <a:off x="4484688" y="1417638"/>
            <a:ext cx="42021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to Pay?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Pay rate can affect quantity of work</a:t>
            </a:r>
          </a:p>
          <a:p>
            <a:r>
              <a:rPr lang="en-US" dirty="0" smtClean="0"/>
              <a:t>Pay rate does not have a big impact on quality</a:t>
            </a:r>
          </a:p>
          <a:p>
            <a:r>
              <a:rPr lang="en-US" dirty="0" smtClean="0"/>
              <a:t>(MW ’09)</a:t>
            </a:r>
          </a:p>
        </p:txBody>
      </p:sp>
      <p:pic>
        <p:nvPicPr>
          <p:cNvPr id="4" name="Content Placeholder 7" descr="TFncompXdiffXpay.png"/>
          <p:cNvPicPr>
            <a:picLocks noChangeAspect="1"/>
          </p:cNvPicPr>
          <p:nvPr/>
        </p:nvPicPr>
        <p:blipFill>
          <a:blip r:embed="rId2"/>
          <a:srcRect l="-4839" r="-4839"/>
          <a:stretch>
            <a:fillRect/>
          </a:stretch>
        </p:blipFill>
        <p:spPr>
          <a:xfrm>
            <a:off x="914400" y="3039075"/>
            <a:ext cx="3885920" cy="3056924"/>
          </a:xfrm>
          <a:prstGeom prst="rect">
            <a:avLst/>
          </a:prstGeom>
        </p:spPr>
      </p:pic>
      <p:pic>
        <p:nvPicPr>
          <p:cNvPr id="5" name="Content Placeholder 6" descr="TFaccXdiffXpay.png"/>
          <p:cNvPicPr>
            <a:picLocks noChangeAspect="1"/>
          </p:cNvPicPr>
          <p:nvPr/>
        </p:nvPicPr>
        <p:blipFill>
          <a:blip r:embed="rId3"/>
          <a:srcRect l="-105" r="-105"/>
          <a:stretch>
            <a:fillRect/>
          </a:stretch>
        </p:blipFill>
        <p:spPr>
          <a:xfrm>
            <a:off x="4704016" y="2962876"/>
            <a:ext cx="3982783" cy="313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to 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Keep track of attrition by condition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H: Noisy sites decrease reading comprehension</a:t>
            </a:r>
          </a:p>
          <a:p>
            <a:pPr lvl="1"/>
            <a:r>
              <a:rPr lang="en-US" dirty="0" smtClean="0"/>
              <a:t>BUT find no difference between conditions</a:t>
            </a:r>
          </a:p>
          <a:p>
            <a:pPr lvl="1"/>
            <a:r>
              <a:rPr lang="en-US" dirty="0" smtClean="0"/>
              <a:t>Why?  Most people in noisy condition dropped out, only people left were deaf!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Typical tasks on </a:t>
            </a:r>
            <a:r>
              <a:rPr lang="en-US" sz="2800" dirty="0" err="1" smtClean="0"/>
              <a:t>Mturk</a:t>
            </a:r>
            <a:r>
              <a:rPr lang="en-US" sz="2800" dirty="0" smtClean="0"/>
              <a:t> don’t depend on each other</a:t>
            </a:r>
          </a:p>
          <a:p>
            <a:pPr lvl="1"/>
            <a:r>
              <a:rPr lang="en-US" sz="2800" dirty="0" smtClean="0"/>
              <a:t>can be split up, done in parallel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How does one get many workers to do an experiment at the same time?</a:t>
            </a:r>
          </a:p>
          <a:p>
            <a:pPr lvl="1"/>
            <a:r>
              <a:rPr lang="en-US" sz="2800" dirty="0" smtClean="0"/>
              <a:t>Panel</a:t>
            </a:r>
          </a:p>
          <a:p>
            <a:pPr lvl="1"/>
            <a:r>
              <a:rPr lang="en-US" sz="2800" dirty="0" smtClean="0"/>
              <a:t>Waiting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Mechanical Turk?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6167" y="1778000"/>
            <a:ext cx="8030633" cy="493073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Crowdsourcing</a:t>
            </a:r>
            <a:endParaRPr lang="en-US" sz="2800" dirty="0" smtClean="0"/>
          </a:p>
          <a:p>
            <a:pPr lvl="1"/>
            <a:r>
              <a:rPr lang="en-US" sz="2800" dirty="0" err="1" smtClean="0"/>
              <a:t>Job(s</a:t>
            </a:r>
            <a:r>
              <a:rPr lang="en-US" sz="2800" dirty="0" smtClean="0"/>
              <a:t>) outsourced to a group through an open call (Howe ‘06)</a:t>
            </a:r>
          </a:p>
          <a:p>
            <a:r>
              <a:rPr lang="en-US" sz="2800" dirty="0" smtClean="0"/>
              <a:t>Online Labor Market</a:t>
            </a:r>
          </a:p>
          <a:p>
            <a:pPr lvl="1"/>
            <a:r>
              <a:rPr lang="en-US" sz="2800" dirty="0" smtClean="0"/>
              <a:t>Place for requesters to post jobs and workers to do them for pay</a:t>
            </a:r>
          </a:p>
          <a:p>
            <a:r>
              <a:rPr lang="en-US" sz="2800" dirty="0" smtClean="0"/>
              <a:t>This Talk</a:t>
            </a:r>
          </a:p>
          <a:p>
            <a:pPr lvl="1"/>
            <a:r>
              <a:rPr lang="en-US" sz="2800" dirty="0" smtClean="0"/>
              <a:t>How can we use </a:t>
            </a:r>
            <a:r>
              <a:rPr lang="en-US" sz="2800" dirty="0" err="1" smtClean="0"/>
              <a:t>Mturk</a:t>
            </a:r>
            <a:r>
              <a:rPr lang="en-US" sz="2800" dirty="0" smtClean="0"/>
              <a:t> for behavioral research?</a:t>
            </a:r>
          </a:p>
          <a:p>
            <a:pPr lvl="1"/>
            <a:r>
              <a:rPr lang="en-US" sz="2800" dirty="0" smtClean="0"/>
              <a:t>What kinds of behavioral research can we use </a:t>
            </a:r>
            <a:r>
              <a:rPr lang="en-US" sz="2800" dirty="0" err="1" smtClean="0"/>
              <a:t>Mturk</a:t>
            </a:r>
            <a:r>
              <a:rPr lang="en-US" sz="2800" dirty="0" smtClean="0"/>
              <a:t> for?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Do experiments requiring 4-8 fresh players</a:t>
            </a:r>
          </a:p>
          <a:p>
            <a:pPr lvl="1"/>
            <a:r>
              <a:rPr lang="en-US" sz="2800" dirty="0" smtClean="0"/>
              <a:t>Waiting time is not too high</a:t>
            </a:r>
          </a:p>
          <a:p>
            <a:pPr lvl="1"/>
            <a:r>
              <a:rPr lang="en-US" sz="2800" dirty="0" smtClean="0"/>
              <a:t>Less consequences if there is a bug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Ask if they would like to be notified of future studies</a:t>
            </a:r>
          </a:p>
          <a:p>
            <a:pPr lvl="1"/>
            <a:r>
              <a:rPr lang="en-US" sz="2800" dirty="0" smtClean="0"/>
              <a:t>85% opt in rate for SW ‘10</a:t>
            </a:r>
          </a:p>
          <a:p>
            <a:pPr lvl="1"/>
            <a:r>
              <a:rPr lang="en-US" sz="2800" dirty="0" smtClean="0"/>
              <a:t>78% opt in rate for MW ‘11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NotifyWorkers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err="1" smtClean="0"/>
              <a:t>Mturk</a:t>
            </a:r>
            <a:r>
              <a:rPr lang="en-US" sz="2800" dirty="0" smtClean="0"/>
              <a:t> API call that sends an e-mail to workers</a:t>
            </a:r>
          </a:p>
          <a:p>
            <a:endParaRPr lang="en-US" sz="2800" dirty="0" smtClean="0"/>
          </a:p>
          <a:p>
            <a:r>
              <a:rPr lang="en-US" sz="2800" dirty="0" smtClean="0"/>
              <a:t>Notify them a day early</a:t>
            </a:r>
          </a:p>
          <a:p>
            <a:endParaRPr lang="en-US" sz="2800" dirty="0" smtClean="0"/>
          </a:p>
          <a:p>
            <a:r>
              <a:rPr lang="en-US" sz="2800" dirty="0" smtClean="0"/>
              <a:t>Experiments work well 11am-5pm EST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 err="1" smtClean="0"/>
              <a:t>n</a:t>
            </a:r>
            <a:r>
              <a:rPr lang="en-US" sz="2800" dirty="0" smtClean="0"/>
              <a:t> subjects are needed, notify 3n</a:t>
            </a:r>
          </a:p>
          <a:p>
            <a:pPr lvl="1"/>
            <a:r>
              <a:rPr lang="en-US" sz="2800" dirty="0" smtClean="0"/>
              <a:t>Done experiments with 45 players simultaneously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510" y="762000"/>
            <a:ext cx="3766324" cy="5943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52809"/>
            <a:ext cx="7772400" cy="1143000"/>
          </a:xfrm>
        </p:spPr>
        <p:txBody>
          <a:bodyPr/>
          <a:lstStyle/>
          <a:p>
            <a:r>
              <a:rPr lang="en-US" dirty="0" smtClean="0"/>
              <a:t>Waiting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447800"/>
            <a:ext cx="61722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Workers need to start a synchronous experiment at the same time</a:t>
            </a:r>
          </a:p>
          <a:p>
            <a:r>
              <a:rPr lang="en-US" sz="2800" dirty="0" smtClean="0"/>
              <a:t>Workers show up at slightly different times</a:t>
            </a:r>
          </a:p>
          <a:p>
            <a:r>
              <a:rPr lang="en-US" sz="2800" dirty="0" smtClean="0"/>
              <a:t>Have workers wait at a page until enough arrive</a:t>
            </a:r>
          </a:p>
          <a:p>
            <a:pPr lvl="1"/>
            <a:r>
              <a:rPr lang="en-US" sz="2800" dirty="0" smtClean="0"/>
              <a:t>Show how many they are waiting for</a:t>
            </a:r>
          </a:p>
          <a:p>
            <a:pPr lvl="1"/>
            <a:r>
              <a:rPr lang="en-US" sz="2800" dirty="0" smtClean="0"/>
              <a:t>After enough arrive tell the rest experiment is full</a:t>
            </a:r>
          </a:p>
          <a:p>
            <a:pPr lvl="1"/>
            <a:r>
              <a:rPr lang="en-US" sz="2800" dirty="0" smtClean="0"/>
              <a:t>Funnel extra players into another instance of the experiment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84990" y="60410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74638"/>
            <a:ext cx="7772400" cy="855662"/>
          </a:xfrm>
        </p:spPr>
        <p:txBody>
          <a:bodyPr/>
          <a:lstStyle/>
          <a:p>
            <a:r>
              <a:rPr lang="en-US" dirty="0" smtClean="0"/>
              <a:t>Attrition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19200"/>
            <a:ext cx="8432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lab experiments subjects rarely walk out</a:t>
            </a:r>
          </a:p>
          <a:p>
            <a:r>
              <a:rPr lang="en-US" sz="2800" dirty="0" smtClean="0"/>
              <a:t>On the web:</a:t>
            </a:r>
          </a:p>
          <a:p>
            <a:pPr lvl="1"/>
            <a:r>
              <a:rPr lang="en-US" sz="2800" dirty="0" smtClean="0"/>
              <a:t>Browsers/computers crash</a:t>
            </a:r>
          </a:p>
          <a:p>
            <a:pPr lvl="1"/>
            <a:r>
              <a:rPr lang="en-US" sz="2800" dirty="0" smtClean="0"/>
              <a:t>Internet connections go down</a:t>
            </a:r>
          </a:p>
          <a:p>
            <a:pPr lvl="1"/>
            <a:r>
              <a:rPr lang="en-US" sz="2800" dirty="0" smtClean="0"/>
              <a:t>Bosses walk in</a:t>
            </a:r>
          </a:p>
          <a:p>
            <a:r>
              <a:rPr lang="en-US" sz="2800" dirty="0" smtClean="0"/>
              <a:t>Need a timeout and a default action</a:t>
            </a:r>
          </a:p>
          <a:p>
            <a:pPr lvl="1"/>
            <a:r>
              <a:rPr lang="en-US" sz="2800" dirty="0" smtClean="0"/>
              <a:t>Discard experiments with &lt; 90% human actions</a:t>
            </a:r>
          </a:p>
          <a:p>
            <a:pPr lvl="2"/>
            <a:r>
              <a:rPr lang="en-US" sz="2400" dirty="0" smtClean="0"/>
              <a:t>SW ‘10 discarded 21 of 94 experiments with 20-24 people</a:t>
            </a:r>
          </a:p>
          <a:p>
            <a:pPr lvl="1"/>
            <a:r>
              <a:rPr lang="en-US" sz="2800" dirty="0" smtClean="0"/>
              <a:t>Discard experiment where one player acted &lt; 50% of the time</a:t>
            </a:r>
          </a:p>
          <a:p>
            <a:pPr lvl="2"/>
            <a:r>
              <a:rPr lang="en-US" sz="2400" dirty="0" smtClean="0"/>
              <a:t>MW ‘11 discarded 43 of 232 experiments with 16 people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36612"/>
          </a:xfrm>
        </p:spPr>
        <p:txBody>
          <a:bodyPr/>
          <a:lstStyle/>
          <a:p>
            <a:r>
              <a:rPr lang="en-US" dirty="0" smtClean="0"/>
              <a:t>Social Dilemmas in Networks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083" y="1447800"/>
            <a:ext cx="4605867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social dilemma occurs when the interest of the individual is at odds with the interest of the collective.</a:t>
            </a:r>
          </a:p>
          <a:p>
            <a:r>
              <a:rPr lang="en-US" sz="2800" dirty="0" smtClean="0"/>
              <a:t>In social networking sites one’s contributions are only seen by friends.</a:t>
            </a:r>
          </a:p>
          <a:p>
            <a:pPr lvl="1"/>
            <a:r>
              <a:rPr lang="en-US" dirty="0" smtClean="0"/>
              <a:t>E.g. photos in </a:t>
            </a:r>
            <a:r>
              <a:rPr lang="en-US" dirty="0" err="1" smtClean="0"/>
              <a:t>Flickr</a:t>
            </a:r>
            <a:r>
              <a:rPr lang="en-US" dirty="0" smtClean="0"/>
              <a:t>, status updates in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More contributions, more engaged group, better for everyone</a:t>
            </a:r>
          </a:p>
          <a:p>
            <a:pPr lvl="1"/>
            <a:r>
              <a:rPr lang="en-US" dirty="0" smtClean="0"/>
              <a:t>Why contribute when one can free ride?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t="-19962" b="-19962"/>
          <a:stretch>
            <a:fillRect/>
          </a:stretch>
        </p:blipFill>
        <p:spPr bwMode="auto"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Public Goods Games Over Networks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1773564"/>
            <a:ext cx="7974211" cy="2196703"/>
          </a:xfrm>
          <a:ln/>
        </p:spPr>
        <p:txBody>
          <a:bodyPr lIns="64291" tIns="32146" rIns="64291" bIns="32146">
            <a:normAutofit lnSpcReduction="10000"/>
          </a:bodyPr>
          <a:lstStyle/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u="sng" dirty="0"/>
              <a:t>Players:</a:t>
            </a:r>
            <a:r>
              <a:rPr lang="en-US" dirty="0"/>
              <a:t> nodes in</a:t>
            </a:r>
            <a:r>
              <a:rPr lang="en-US" dirty="0" smtClean="0"/>
              <a:t> a network </a:t>
            </a:r>
            <a:r>
              <a:rPr lang="en-US" dirty="0"/>
              <a:t>G=(V,E), |V|=</a:t>
            </a:r>
            <a:r>
              <a:rPr lang="en-US" dirty="0" err="1"/>
              <a:t>n</a:t>
            </a:r>
            <a:endParaRPr lang="en-US" dirty="0"/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u="sng" dirty="0"/>
              <a:t>Actions:</a:t>
            </a:r>
            <a:r>
              <a:rPr lang="en-US" dirty="0"/>
              <a:t> 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dirty="0"/>
              <a:t>each player has endowment </a:t>
            </a:r>
            <a:r>
              <a:rPr lang="en-US" dirty="0" err="1"/>
              <a:t>e</a:t>
            </a:r>
            <a:endParaRPr lang="en-US" dirty="0"/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dirty="0"/>
              <a:t>player </a:t>
            </a:r>
            <a:r>
              <a:rPr lang="en-US" dirty="0" err="1"/>
              <a:t>p</a:t>
            </a:r>
            <a:r>
              <a:rPr lang="en-US" dirty="0"/>
              <a:t> contributes                  simultaneously with other players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u="sng" dirty="0"/>
              <a:t>Payoff:</a:t>
            </a: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616149" y="4996365"/>
            <a:ext cx="7902773" cy="87510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9558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Use regular graphs so the marginal rate of return is the same</a:t>
            </a:r>
          </a:p>
          <a:p>
            <a:pPr marL="49558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Similar to </a:t>
            </a:r>
            <a:r>
              <a:rPr lang="en-US" sz="2400" dirty="0" err="1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Cassar</a:t>
            </a: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 ‘06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4942" y="3049407"/>
            <a:ext cx="1203275" cy="39290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/>
          </p:cNvSpPr>
          <p:nvPr/>
        </p:nvSpPr>
        <p:spPr bwMode="auto">
          <a:xfrm>
            <a:off x="5409278" y="3958309"/>
            <a:ext cx="692798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where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11F8865F-D439-D44C-BEEE-52091E81728C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35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7711" y="3869012"/>
            <a:ext cx="3482578" cy="7322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0078" y="3939766"/>
            <a:ext cx="2259211" cy="6072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969" y="2884289"/>
            <a:ext cx="4076402" cy="27592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Public Goods Games Over Networks: Example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76603ACA-C52E-D24D-ABAC-715675C3FF0E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36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414" y="2312789"/>
            <a:ext cx="2830711" cy="5893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015" y="5679281"/>
            <a:ext cx="2696766" cy="5893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461" y="4947047"/>
            <a:ext cx="3482578" cy="7322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9399" name="Rectangle 7"/>
          <p:cNvSpPr>
            <a:spLocks/>
          </p:cNvSpPr>
          <p:nvPr/>
        </p:nvSpPr>
        <p:spPr bwMode="auto">
          <a:xfrm>
            <a:off x="544711" y="2026049"/>
            <a:ext cx="2839641" cy="2857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703188" algn="l"/>
              </a:tabLst>
            </a:pPr>
            <a:r>
              <a:rPr lang="en-US" sz="28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Piece of an example network with contributions and payoffs</a:t>
            </a:r>
          </a:p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703188" algn="l"/>
              </a:tabLst>
            </a:pPr>
            <a:endParaRPr lang="en-US" sz="2800" dirty="0">
              <a:solidFill>
                <a:schemeClr val="tx1"/>
              </a:solidFill>
              <a:ea typeface="Gill Sans" pitchFamily="-105" charset="0"/>
              <a:cs typeface="Gill Sans" pitchFamily="-105" charset="0"/>
            </a:endParaRPr>
          </a:p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703188" algn="l"/>
              </a:tabLst>
            </a:pPr>
            <a:r>
              <a:rPr lang="en-US" sz="28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Payoff function: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03147" y="1354667"/>
            <a:ext cx="8383653" cy="4878255"/>
          </a:xfrm>
          <a:ln/>
        </p:spPr>
        <p:txBody>
          <a:bodyPr lIns="64291" tIns="32146" rIns="64291" bIns="32146">
            <a:normAutofit/>
          </a:bodyPr>
          <a:lstStyle/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Workers must pass a quiz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Pay $0.50 for passing the quiz plus 1/2 cent per point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10 rounds, 45 sec for first two, 30 sec for the rest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Parameters: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Endowment for each round is 10 points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Marginal rate of return is 0.4 (Fehr &amp; </a:t>
            </a:r>
            <a:r>
              <a:rPr lang="en-US" sz="2800" dirty="0" err="1"/>
              <a:t>Gachter</a:t>
            </a:r>
            <a:r>
              <a:rPr lang="en-US" sz="2800" dirty="0"/>
              <a:t> ’00), regular graphs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Payoff: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 err="1"/>
              <a:t>n</a:t>
            </a:r>
            <a:r>
              <a:rPr lang="en-US" sz="2800" dirty="0"/>
              <a:t> = 4, 6, 8, 24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703188" algn="l"/>
                <a:tab pos="985580" algn="l"/>
                <a:tab pos="985580" algn="l"/>
                <a:tab pos="985580" algn="l"/>
                <a:tab pos="985580" algn="l"/>
                <a:tab pos="985580" algn="l"/>
              </a:tabLst>
            </a:pPr>
            <a:r>
              <a:rPr lang="en-US" sz="2800" dirty="0"/>
              <a:t>Some experiments all fresh players, others repeat players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147" y="274638"/>
            <a:ext cx="7772400" cy="857779"/>
          </a:xfrm>
          <a:ln/>
        </p:spPr>
        <p:txBody>
          <a:bodyPr lIns="64291" tIns="32146" rIns="64291"/>
          <a:lstStyle/>
          <a:p>
            <a:pPr>
              <a:tabLst>
                <a:tab pos="857220" algn="l"/>
              </a:tabLst>
            </a:pPr>
            <a:r>
              <a:rPr lang="en-US" dirty="0"/>
              <a:t>Experimental Parameters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789" y="4783336"/>
            <a:ext cx="3214688" cy="6875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DD3A8377-8D18-D145-A794-9F035CA62AEE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37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977" y="381744"/>
            <a:ext cx="7706320" cy="62239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304609" y="1638598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66E6F787-5311-5345-9C10-D050190DB401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38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532209" y="274638"/>
            <a:ext cx="7772400" cy="1143000"/>
          </a:xfrm>
          <a:ln/>
        </p:spPr>
        <p:txBody>
          <a:bodyPr lIns="64291" tIns="32146" rIns="64291"/>
          <a:lstStyle/>
          <a:p>
            <a:pPr algn="ctr">
              <a:tabLst>
                <a:tab pos="857220" algn="l"/>
              </a:tabLst>
            </a:pPr>
            <a:r>
              <a:rPr lang="en-US" dirty="0"/>
              <a:t>Mechanical Turk vs. Lab 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1964531"/>
            <a:ext cx="4254500" cy="4438055"/>
          </a:xfrm>
          <a:ln/>
        </p:spPr>
        <p:txBody>
          <a:bodyPr lIns="64291" tIns="32146" rIns="64291" bIns="32146">
            <a:noAutofit/>
          </a:bodyPr>
          <a:lstStyle/>
          <a:p>
            <a:pPr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Cliques of size 4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allowed repeat players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24 trials</a:t>
            </a:r>
          </a:p>
          <a:p>
            <a:pPr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 err="1"/>
              <a:t>MTurk</a:t>
            </a:r>
            <a:r>
              <a:rPr lang="en-US" sz="2800" dirty="0"/>
              <a:t> experiments replicate tightly controlled lab experiments very well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Fehr &amp; </a:t>
            </a:r>
            <a:r>
              <a:rPr lang="en-US" sz="2800" dirty="0" err="1"/>
              <a:t>Gachter</a:t>
            </a:r>
            <a:r>
              <a:rPr lang="en-US" sz="2800" dirty="0"/>
              <a:t>,  American Economic Review, 2000 </a:t>
            </a:r>
          </a:p>
          <a:p>
            <a:pPr marL="808108" lvl="2">
              <a:buFont typeface="Arial"/>
              <a:buChar char="•"/>
              <a:tabLst>
                <a:tab pos="703188" algn="l"/>
                <a:tab pos="985580" algn="l"/>
                <a:tab pos="985580" algn="l"/>
                <a:tab pos="703188" algn="l"/>
                <a:tab pos="985580" algn="l"/>
                <a:tab pos="1263506" algn="l"/>
              </a:tabLst>
            </a:pPr>
            <a:r>
              <a:rPr lang="en-US" sz="2800" dirty="0"/>
              <a:t>10 trials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F9FBDC2E-07E4-BF4E-9ED9-EF5E01198111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39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892" y="2187774"/>
            <a:ext cx="5477247" cy="410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Why Mechanical Turk?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69485"/>
          </a:xfrm>
        </p:spPr>
        <p:txBody>
          <a:bodyPr>
            <a:normAutofit/>
          </a:bodyPr>
          <a:lstStyle/>
          <a:p>
            <a:r>
              <a:rPr lang="en-US" dirty="0" smtClean="0"/>
              <a:t>Subject pool size</a:t>
            </a:r>
          </a:p>
          <a:p>
            <a:pPr lvl="1"/>
            <a:r>
              <a:rPr lang="en-US" dirty="0" smtClean="0"/>
              <a:t>Central place for &gt; 100,000 workers (</a:t>
            </a:r>
            <a:r>
              <a:rPr lang="en-US" dirty="0" err="1" smtClean="0"/>
              <a:t>Pontin</a:t>
            </a:r>
            <a:r>
              <a:rPr lang="en-US" dirty="0" smtClean="0"/>
              <a:t> ‘07)</a:t>
            </a:r>
          </a:p>
          <a:p>
            <a:r>
              <a:rPr lang="en-US" dirty="0" smtClean="0"/>
              <a:t>Subject pool diversity</a:t>
            </a:r>
          </a:p>
          <a:p>
            <a:pPr lvl="1"/>
            <a:r>
              <a:rPr lang="en-US" dirty="0" smtClean="0"/>
              <a:t>Open to anyone </a:t>
            </a:r>
            <a:r>
              <a:rPr lang="en-US" i="1" dirty="0" smtClean="0"/>
              <a:t>globally</a:t>
            </a:r>
            <a:r>
              <a:rPr lang="en-US" dirty="0" smtClean="0"/>
              <a:t> with a computer, internet connection</a:t>
            </a:r>
          </a:p>
          <a:p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Reservation Wage:  $1.38/hour (Chilton et al ‘10)</a:t>
            </a:r>
          </a:p>
          <a:p>
            <a:pPr lvl="1"/>
            <a:r>
              <a:rPr lang="en-US" dirty="0" smtClean="0"/>
              <a:t>Effective Wage:       $4.80/hour (</a:t>
            </a:r>
            <a:r>
              <a:rPr lang="en-US" dirty="0" err="1" smtClean="0"/>
              <a:t>Ipeirotis</a:t>
            </a:r>
            <a:r>
              <a:rPr lang="en-US" dirty="0" smtClean="0"/>
              <a:t>, ’10)</a:t>
            </a:r>
          </a:p>
          <a:p>
            <a:r>
              <a:rPr lang="en-US" dirty="0" smtClean="0"/>
              <a:t>Faster theory/experiment cycle</a:t>
            </a:r>
          </a:p>
          <a:p>
            <a:pPr lvl="1"/>
            <a:r>
              <a:rPr lang="en-US" dirty="0" smtClean="0"/>
              <a:t>Less coordination then getting subjects in a lab</a:t>
            </a:r>
            <a:endParaRPr lang="en-US" dirty="0" smtClean="0"/>
          </a:p>
          <a:p>
            <a:pPr lvl="1"/>
            <a:r>
              <a:rPr lang="en-US" dirty="0" smtClean="0"/>
              <a:t>Always-available subject pool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58" y="339328"/>
            <a:ext cx="2269256" cy="25628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744" y="330398"/>
            <a:ext cx="2589609" cy="34647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478" y="424160"/>
            <a:ext cx="2965773" cy="29378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136" y="3518297"/>
            <a:ext cx="3422303" cy="29825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4539" y="3517182"/>
            <a:ext cx="3214688" cy="29836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0662" name="Rectangle 6"/>
          <p:cNvSpPr>
            <a:spLocks/>
          </p:cNvSpPr>
          <p:nvPr/>
        </p:nvSpPr>
        <p:spPr bwMode="auto">
          <a:xfrm>
            <a:off x="1000125" y="2723555"/>
            <a:ext cx="833762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Cliques</a:t>
            </a:r>
          </a:p>
        </p:txBody>
      </p:sp>
      <p:sp>
        <p:nvSpPr>
          <p:cNvPr id="70663" name="Rectangle 7"/>
          <p:cNvSpPr>
            <a:spLocks/>
          </p:cNvSpPr>
          <p:nvPr/>
        </p:nvSpPr>
        <p:spPr bwMode="auto">
          <a:xfrm>
            <a:off x="4225218" y="2955727"/>
            <a:ext cx="833762" cy="73866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Paired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Cliques</a:t>
            </a:r>
          </a:p>
        </p:txBody>
      </p:sp>
      <p:sp>
        <p:nvSpPr>
          <p:cNvPr id="70664" name="Rectangle 8"/>
          <p:cNvSpPr>
            <a:spLocks/>
          </p:cNvSpPr>
          <p:nvPr/>
        </p:nvSpPr>
        <p:spPr bwMode="auto">
          <a:xfrm>
            <a:off x="7202910" y="2562820"/>
            <a:ext cx="634939" cy="36933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Cycle</a:t>
            </a:r>
          </a:p>
        </p:txBody>
      </p:sp>
      <p:sp>
        <p:nvSpPr>
          <p:cNvPr id="70665" name="Rectangle 9"/>
          <p:cNvSpPr>
            <a:spLocks/>
          </p:cNvSpPr>
          <p:nvPr/>
        </p:nvSpPr>
        <p:spPr bwMode="auto">
          <a:xfrm>
            <a:off x="485552" y="5652492"/>
            <a:ext cx="1009055" cy="7143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Small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World</a:t>
            </a:r>
          </a:p>
        </p:txBody>
      </p:sp>
      <p:sp>
        <p:nvSpPr>
          <p:cNvPr id="70666" name="Rectangle 10"/>
          <p:cNvSpPr>
            <a:spLocks/>
          </p:cNvSpPr>
          <p:nvPr/>
        </p:nvSpPr>
        <p:spPr bwMode="auto">
          <a:xfrm>
            <a:off x="4063008" y="5643563"/>
            <a:ext cx="1071563" cy="7143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Random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Regular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8304609" y="1638598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787B326E-2866-A147-BC6B-4029FCA29AC0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40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/>
          <a:lstStyle/>
          <a:p>
            <a:pPr>
              <a:tabLst>
                <a:tab pos="857220" algn="l"/>
              </a:tabLst>
            </a:pPr>
            <a:r>
              <a:rPr lang="en-US" dirty="0"/>
              <a:t>Statistical Properties of Networks</a:t>
            </a:r>
          </a:p>
        </p:txBody>
      </p:sp>
      <p:graphicFrame>
        <p:nvGraphicFramePr>
          <p:cNvPr id="72706" name="Group 2"/>
          <p:cNvGraphicFramePr>
            <a:graphicFrameLocks noGrp="1"/>
          </p:cNvGraphicFramePr>
          <p:nvPr/>
        </p:nvGraphicFramePr>
        <p:xfrm>
          <a:off x="2838525" y="2294930"/>
          <a:ext cx="5652491" cy="40183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29605"/>
                <a:gridCol w="1130721"/>
                <a:gridCol w="1130722"/>
                <a:gridCol w="1130721"/>
                <a:gridCol w="1130722"/>
              </a:tblGrid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Clustering Coefficient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Average Path Length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Diameter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Connected Comps.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Cliques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1.00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∞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Lucida Grande" pitchFamily="-105" charset="0"/>
                        <a:cs typeface="Lucida Grande" pitchFamily="-105" charset="0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Paired Cliques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0.80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1.81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∞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Lucida Grande" pitchFamily="-105" charset="0"/>
                        <a:cs typeface="Lucida Grande" pitchFamily="-105" charset="0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Cycle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0.60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2.54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Small World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0.41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2.23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  <a:tr h="669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Random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Gill Sans" pitchFamily="-105" charset="0"/>
                        </a:rPr>
                        <a:t>Reg.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17859" marR="17859" marT="17859" marB="178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0.09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2.01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3000"/>
                        <a:buFontTx/>
                        <a:buNone/>
                        <a:tabLst>
                          <a:tab pos="558800" algn="l"/>
                          <a:tab pos="10668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Gill Sans" pitchFamily="-105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-105" charset="0"/>
                        <a:ea typeface="ヒラギノ角ゴ ProN W3" pitchFamily="-105" charset="-128"/>
                        <a:cs typeface="ヒラギノ角ゴ ProN W3" pitchFamily="-105" charset="-128"/>
                        <a:sym typeface="Gill Sans" pitchFamily="-105" charset="0"/>
                      </a:endParaRPr>
                    </a:p>
                  </a:txBody>
                  <a:tcPr marL="26789" marR="26789" marT="26789" marB="26789" anchor="ctr" horzOverflow="overflow"/>
                </a:tc>
              </a:tr>
            </a:tbl>
          </a:graphicData>
        </a:graphic>
      </p:graphicFrame>
      <p:sp>
        <p:nvSpPr>
          <p:cNvPr id="72808" name="Rectangle 104"/>
          <p:cNvSpPr>
            <a:spLocks/>
          </p:cNvSpPr>
          <p:nvPr/>
        </p:nvSpPr>
        <p:spPr bwMode="auto">
          <a:xfrm>
            <a:off x="741164" y="2866430"/>
            <a:ext cx="1803797" cy="167878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u="sng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All Networks</a:t>
            </a:r>
          </a:p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24 nodes</a:t>
            </a:r>
          </a:p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60 edges</a:t>
            </a:r>
          </a:p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regular</a:t>
            </a:r>
          </a:p>
          <a:p>
            <a:pPr>
              <a:tabLst>
                <a:tab pos="750067" algn="l"/>
                <a:tab pos="750067" algn="l"/>
                <a:tab pos="750067" algn="l"/>
                <a:tab pos="750067" algn="l"/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degree 5</a:t>
            </a:r>
          </a:p>
        </p:txBody>
      </p:sp>
      <p:sp>
        <p:nvSpPr>
          <p:cNvPr id="72809" name="Text Box 105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10A488A0-D6CA-7244-B973-36A0468F337E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41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72810" name="Picture 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" y="5116711"/>
            <a:ext cx="2152055" cy="6965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3984" y="2134195"/>
            <a:ext cx="5750719" cy="43130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/>
          <a:lstStyle/>
          <a:p>
            <a:pPr>
              <a:tabLst>
                <a:tab pos="857220" algn="l"/>
              </a:tabLst>
            </a:pPr>
            <a:r>
              <a:rPr lang="en-US" dirty="0"/>
              <a:t>Effects of Topology on Contribution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502A06B1-0FD8-2343-8854-A0FC20EF5344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42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4078" y="3071813"/>
            <a:ext cx="4250531" cy="2875359"/>
            <a:chOff x="0" y="0"/>
            <a:chExt cx="3808" cy="2576"/>
          </a:xfrm>
        </p:grpSpPr>
        <p:sp>
          <p:nvSpPr>
            <p:cNvPr id="74757" name="Rectangle 5"/>
            <p:cNvSpPr>
              <a:spLocks/>
            </p:cNvSpPr>
            <p:nvPr/>
          </p:nvSpPr>
          <p:spPr bwMode="auto">
            <a:xfrm>
              <a:off x="0" y="800"/>
              <a:ext cx="3808" cy="1776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8" name="Rectangle 6"/>
            <p:cNvSpPr>
              <a:spLocks/>
            </p:cNvSpPr>
            <p:nvPr/>
          </p:nvSpPr>
          <p:spPr bwMode="auto">
            <a:xfrm>
              <a:off x="0" y="0"/>
              <a:ext cx="1496" cy="80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759" name="Rectangle 7"/>
          <p:cNvSpPr>
            <a:spLocks/>
          </p:cNvSpPr>
          <p:nvPr/>
        </p:nvSpPr>
        <p:spPr bwMode="auto">
          <a:xfrm>
            <a:off x="107213" y="2071696"/>
            <a:ext cx="3447298" cy="428889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sz="2800" dirty="0" smtClean="0">
                <a:ea typeface="Gill Sans" pitchFamily="-105" charset="0"/>
                <a:cs typeface="Gill Sans" pitchFamily="-105" charset="0"/>
              </a:rPr>
              <a:t>Topology </a:t>
            </a:r>
            <a:r>
              <a:rPr lang="en-US" sz="2800" dirty="0">
                <a:ea typeface="Gill Sans" pitchFamily="-105" charset="0"/>
                <a:cs typeface="Gill Sans" pitchFamily="-105" charset="0"/>
              </a:rPr>
              <a:t>has little to no effect on contribution</a:t>
            </a:r>
          </a:p>
          <a:p>
            <a:pPr marL="530182" lvl="1" indent="-248907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sz="2800" dirty="0">
                <a:ea typeface="Gill Sans" pitchFamily="-105" charset="0"/>
                <a:cs typeface="Gill Sans" pitchFamily="-105" charset="0"/>
              </a:rPr>
              <a:t>especially if you unify starting points</a:t>
            </a:r>
          </a:p>
          <a:p>
            <a:pPr marL="530182" lvl="1" indent="-248907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sz="2800" dirty="0">
                <a:ea typeface="Gill Sans" pitchFamily="-105" charset="0"/>
                <a:cs typeface="Gill Sans" pitchFamily="-105" charset="0"/>
              </a:rPr>
              <a:t>23 trials, </a:t>
            </a:r>
            <a:r>
              <a:rPr lang="en-US" sz="2800" dirty="0" err="1">
                <a:ea typeface="Gill Sans" pitchFamily="-105" charset="0"/>
                <a:cs typeface="Gill Sans" pitchFamily="-105" charset="0"/>
              </a:rPr>
              <a:t>n</a:t>
            </a:r>
            <a:r>
              <a:rPr lang="en-US" sz="2800" dirty="0">
                <a:ea typeface="Gill Sans" pitchFamily="-105" charset="0"/>
                <a:cs typeface="Gill Sans" pitchFamily="-105" charset="0"/>
              </a:rPr>
              <a:t>=24</a:t>
            </a:r>
          </a:p>
          <a:p>
            <a:pPr marL="247790" indent="-247790">
              <a:spcBef>
                <a:spcPts val="984"/>
              </a:spcBef>
              <a:buSzPct val="93000"/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</a:tabLst>
            </a:pPr>
            <a:r>
              <a:rPr lang="en-US" sz="2800" dirty="0">
                <a:ea typeface="Gill Sans" pitchFamily="-105" charset="0"/>
                <a:cs typeface="Gill Sans" pitchFamily="-105" charset="0"/>
              </a:rPr>
              <a:t>In contrast with coordination games over networks (Kearns et al ‘06, ’09)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150019" y="274638"/>
            <a:ext cx="7772400" cy="908618"/>
          </a:xfrm>
          <a:ln/>
        </p:spPr>
        <p:txBody>
          <a:bodyPr lIns="64291" tIns="32146" rIns="64291"/>
          <a:lstStyle/>
          <a:p>
            <a:pPr>
              <a:tabLst>
                <a:tab pos="857220" algn="l"/>
              </a:tabLst>
            </a:pPr>
            <a:r>
              <a:rPr lang="en-US" dirty="0"/>
              <a:t>Enhancing Contribution	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019" y="1417638"/>
            <a:ext cx="8536781" cy="4815284"/>
          </a:xfrm>
          <a:ln/>
        </p:spPr>
        <p:txBody>
          <a:bodyPr lIns="64291" tIns="32146" rIns="64291" bIns="32146">
            <a:normAutofit/>
          </a:bodyPr>
          <a:lstStyle/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Surveys:  Ledyard ‘95, </a:t>
            </a:r>
            <a:r>
              <a:rPr lang="en-US" sz="2800" dirty="0" err="1"/>
              <a:t>Camerer</a:t>
            </a:r>
            <a:r>
              <a:rPr lang="en-US" sz="2800" dirty="0"/>
              <a:t> &amp; Fehr ‘06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Punishment: pay to deduct point from others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 err="1"/>
              <a:t>Ostrom</a:t>
            </a:r>
            <a:r>
              <a:rPr lang="en-US" sz="2800" dirty="0"/>
              <a:t> et al ‘92, Fehr &amp; </a:t>
            </a:r>
            <a:r>
              <a:rPr lang="en-US" sz="2800" dirty="0" err="1"/>
              <a:t>Gachter</a:t>
            </a:r>
            <a:r>
              <a:rPr lang="en-US" sz="2800" dirty="0"/>
              <a:t> ’00 ’02,...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Results in a loss of efficiency but enhances cooperation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Rewards: transfer points to others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with reciprocity enhances cooperation: Rand et al ’09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without reciprocity doesn’t enhance cooperation: </a:t>
            </a:r>
            <a:r>
              <a:rPr lang="en-US" sz="2800" dirty="0" err="1"/>
              <a:t>Sefton</a:t>
            </a:r>
            <a:r>
              <a:rPr lang="en-US" sz="2800" dirty="0"/>
              <a:t> et al ’07,...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Can enhance cooperation if you change the game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985580" algn="l"/>
                <a:tab pos="985580" algn="l"/>
                <a:tab pos="703188" algn="l"/>
                <a:tab pos="985580" algn="l"/>
                <a:tab pos="985580" algn="l"/>
                <a:tab pos="703188" algn="l"/>
                <a:tab pos="985580" algn="l"/>
              </a:tabLst>
            </a:pPr>
            <a:r>
              <a:rPr lang="en-US" sz="2800" dirty="0"/>
              <a:t>artificial seed players that always contribute 10 or 0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50A23AD5-9B78-974A-B3AB-6B53FBF674C0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43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/>
          </p:cNvSpPr>
          <p:nvPr/>
        </p:nvSpPr>
        <p:spPr bwMode="auto">
          <a:xfrm>
            <a:off x="1000125" y="2723555"/>
            <a:ext cx="625321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Cliques</a:t>
            </a:r>
          </a:p>
        </p:txBody>
      </p:sp>
      <p:sp>
        <p:nvSpPr>
          <p:cNvPr id="78850" name="Rectangle 2"/>
          <p:cNvSpPr>
            <a:spLocks/>
          </p:cNvSpPr>
          <p:nvPr/>
        </p:nvSpPr>
        <p:spPr bwMode="auto">
          <a:xfrm>
            <a:off x="4027290" y="2955727"/>
            <a:ext cx="625321" cy="5539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Paired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Cliques</a:t>
            </a:r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7202910" y="2562820"/>
            <a:ext cx="476205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Cycle</a:t>
            </a:r>
          </a:p>
        </p:txBody>
      </p:sp>
      <p:sp>
        <p:nvSpPr>
          <p:cNvPr id="78852" name="Rectangle 4"/>
          <p:cNvSpPr>
            <a:spLocks/>
          </p:cNvSpPr>
          <p:nvPr/>
        </p:nvSpPr>
        <p:spPr bwMode="auto">
          <a:xfrm>
            <a:off x="485552" y="5652492"/>
            <a:ext cx="1009055" cy="7143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Small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World</a:t>
            </a:r>
          </a:p>
        </p:txBody>
      </p:sp>
      <p:sp>
        <p:nvSpPr>
          <p:cNvPr id="78853" name="Rectangle 5"/>
          <p:cNvSpPr>
            <a:spLocks/>
          </p:cNvSpPr>
          <p:nvPr/>
        </p:nvSpPr>
        <p:spPr bwMode="auto">
          <a:xfrm>
            <a:off x="4071937" y="5643563"/>
            <a:ext cx="1062633" cy="7143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Random</a:t>
            </a:r>
          </a:p>
          <a:p>
            <a:pPr>
              <a:tabLst>
                <a:tab pos="750067" algn="l"/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Regular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8304609" y="1638598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335255D7-7B70-3147-9B13-F7FF7ED6D03C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44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" y="285750"/>
            <a:ext cx="2411016" cy="27235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2072" y="292447"/>
            <a:ext cx="2644303" cy="35361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7782" y="428625"/>
            <a:ext cx="2975818" cy="29467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204" y="3545086"/>
            <a:ext cx="3350865" cy="29200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6588" y="3473648"/>
            <a:ext cx="3305101" cy="3071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2209" y="274638"/>
            <a:ext cx="7772400" cy="1143000"/>
          </a:xfrm>
          <a:ln/>
        </p:spPr>
        <p:txBody>
          <a:bodyPr lIns="64291" tIns="32146" rIns="64291"/>
          <a:lstStyle/>
          <a:p>
            <a:pPr>
              <a:tabLst>
                <a:tab pos="857220" algn="l"/>
              </a:tabLst>
            </a:pPr>
            <a:r>
              <a:rPr lang="en-US" dirty="0"/>
              <a:t>Effect of Seed Nodes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1" y="2434167"/>
            <a:ext cx="3596680" cy="3798755"/>
          </a:xfrm>
          <a:ln/>
        </p:spPr>
        <p:txBody>
          <a:bodyPr lIns="64291" tIns="32146" rIns="64291" bIns="32146">
            <a:normAutofit/>
          </a:bodyPr>
          <a:lstStyle/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985580" algn="l"/>
              </a:tabLst>
            </a:pPr>
            <a:r>
              <a:rPr lang="en-US" sz="2800" dirty="0"/>
              <a:t>10-seeds: 13 trials         0-seeds:   17 trials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985580" algn="l"/>
              </a:tabLst>
            </a:pPr>
            <a:r>
              <a:rPr lang="en-US" sz="2800" dirty="0"/>
              <a:t>Only human contributions are included in averages</a:t>
            </a:r>
          </a:p>
          <a:p>
            <a:pPr>
              <a:buFont typeface="Arial"/>
              <a:buChar char="•"/>
              <a:tabLst>
                <a:tab pos="703188" algn="l"/>
                <a:tab pos="703188" algn="l"/>
                <a:tab pos="703188" algn="l"/>
                <a:tab pos="985580" algn="l"/>
              </a:tabLst>
            </a:pPr>
            <a:r>
              <a:rPr lang="en-US" sz="2800" dirty="0"/>
              <a:t>People are conditional cooperators</a:t>
            </a:r>
          </a:p>
          <a:p>
            <a:pPr marL="530182" lvl="1">
              <a:buFont typeface="Arial"/>
              <a:buChar char="•"/>
              <a:tabLst>
                <a:tab pos="703188" algn="l"/>
                <a:tab pos="703188" algn="l"/>
                <a:tab pos="703188" algn="l"/>
                <a:tab pos="985580" algn="l"/>
              </a:tabLst>
            </a:pPr>
            <a:r>
              <a:rPr lang="en-US" sz="2800" dirty="0" err="1"/>
              <a:t>Fischbacher</a:t>
            </a:r>
            <a:r>
              <a:rPr lang="en-US" sz="2800" dirty="0"/>
              <a:t> et al. ‘01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4B229EA0-B7E5-C14A-A979-2B63F6729073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45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089" y="2134195"/>
            <a:ext cx="5620122" cy="4214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/>
              <a:t>Effect of Seeds on Overall Contribution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2171" y="1967594"/>
            <a:ext cx="3495146" cy="1743521"/>
          </a:xfrm>
          <a:ln/>
        </p:spPr>
        <p:txBody>
          <a:bodyPr lIns="64291" tIns="32146" rIns="64291" bIns="32146">
            <a:normAutofit/>
          </a:bodyPr>
          <a:lstStyle/>
          <a:p>
            <a:pPr>
              <a:buFont typeface="Arial"/>
              <a:buChar char="•"/>
              <a:tabLst>
                <a:tab pos="703188" algn="l"/>
              </a:tabLst>
            </a:pPr>
            <a:r>
              <a:rPr lang="en-US" dirty="0"/>
              <a:t>Effect of seed players is not consistently bigger in networks with higher clustering.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304609" y="1643062"/>
            <a:ext cx="294680" cy="321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</a:bodyPr>
          <a:lstStyle/>
          <a:p>
            <a:pPr algn="r">
              <a:tabLst>
                <a:tab pos="750067" algn="l"/>
              </a:tabLst>
            </a:pPr>
            <a:fld id="{8AACB78B-C08A-A44E-99DB-8E3EEC028842}" type="slidenum">
              <a:rPr lang="en-US">
                <a:solidFill>
                  <a:srgbClr val="FFFFFF"/>
                </a:solidFill>
                <a:ea typeface="Gill Sans" pitchFamily="-105" charset="0"/>
                <a:cs typeface="Gill Sans" pitchFamily="-105" charset="0"/>
              </a:rPr>
              <a:pPr algn="r">
                <a:tabLst>
                  <a:tab pos="750067" algn="l"/>
                </a:tabLst>
              </a:pPr>
              <a:t>46</a:t>
            </a:fld>
            <a:endParaRPr lang="en-US" dirty="0">
              <a:solidFill>
                <a:srgbClr val="FFFFFF"/>
              </a:solidFill>
              <a:ea typeface="Gill Sans" pitchFamily="-105" charset="0"/>
              <a:cs typeface="Gill Sans" pitchFamily="-105" charset="0"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317" y="2105174"/>
            <a:ext cx="5741789" cy="43063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164" y="3848695"/>
            <a:ext cx="2797225" cy="24645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WildCat</a:t>
            </a:r>
            <a:r>
              <a:rPr lang="en-US" dirty="0" smtClean="0"/>
              <a:t> Wells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3206474" cy="1561542"/>
          </a:xfrm>
        </p:spPr>
        <p:txBody>
          <a:bodyPr/>
          <a:lstStyle/>
          <a:p>
            <a:r>
              <a:rPr lang="en-US" dirty="0" smtClean="0"/>
              <a:t>16 players in 8 regular graphs</a:t>
            </a:r>
          </a:p>
          <a:p>
            <a:endParaRPr lang="en-US" dirty="0" smtClean="0"/>
          </a:p>
          <a:p>
            <a:r>
              <a:rPr lang="en-US" dirty="0" smtClean="0"/>
              <a:t>Rugged payoff function with single global maximum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WildCatGraph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56100" y="537742"/>
            <a:ext cx="4330700" cy="5740400"/>
          </a:xfrm>
          <a:prstGeom prst="rect">
            <a:avLst/>
          </a:prstGeom>
        </p:spPr>
      </p:pic>
      <p:pic>
        <p:nvPicPr>
          <p:cNvPr id="13" name="Content Placeholder 7" descr="ExamplePSpace_3D.pn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 l="-2322" r="-2322"/>
          <a:stretch>
            <a:fillRect/>
          </a:stretch>
        </p:blipFill>
        <p:spPr>
          <a:xfrm>
            <a:off x="449854" y="3023087"/>
            <a:ext cx="3906246" cy="3072914"/>
          </a:xfr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WildCat</a:t>
            </a:r>
            <a:r>
              <a:rPr lang="en-US" dirty="0" smtClean="0"/>
              <a:t> Wells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Same amount of information, so network is unknown to players</a:t>
            </a:r>
          </a:p>
          <a:p>
            <a:endParaRPr lang="en-US" dirty="0" smtClean="0"/>
          </a:p>
          <a:p>
            <a:r>
              <a:rPr lang="en-US" dirty="0" smtClean="0"/>
              <a:t>Known maximum</a:t>
            </a:r>
          </a:p>
          <a:p>
            <a:endParaRPr lang="en-US" dirty="0" smtClean="0"/>
          </a:p>
          <a:p>
            <a:r>
              <a:rPr lang="en-US" dirty="0" smtClean="0"/>
              <a:t>15 rounds to explore</a:t>
            </a:r>
          </a:p>
          <a:p>
            <a:endParaRPr lang="en-US" dirty="0" smtClean="0"/>
          </a:p>
          <a:p>
            <a:r>
              <a:rPr lang="en-US" dirty="0" smtClean="0"/>
              <a:t>No information when rounds skipped</a:t>
            </a:r>
          </a:p>
          <a:p>
            <a:endParaRPr lang="en-US" dirty="0"/>
          </a:p>
        </p:txBody>
      </p:sp>
      <p:pic>
        <p:nvPicPr>
          <p:cNvPr id="7" name="Content Placeholder 6" descr="screenex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609" b="-1609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WildCat</a:t>
            </a:r>
            <a:r>
              <a:rPr lang="en-US" dirty="0" smtClean="0"/>
              <a:t> 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Waiting room: shows how many players waiting, allows players to come and go, starts game when 16 players have joined</a:t>
            </a:r>
          </a:p>
          <a:p>
            <a:r>
              <a:rPr lang="en-US" dirty="0" smtClean="0"/>
              <a:t>Panel: Notify players by email &amp; </a:t>
            </a:r>
            <a:r>
              <a:rPr lang="en-US" dirty="0" err="1" smtClean="0"/>
              <a:t>Turker</a:t>
            </a:r>
            <a:r>
              <a:rPr lang="en-US" dirty="0" smtClean="0"/>
              <a:t> Nation ahead of time.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17" y="274638"/>
            <a:ext cx="7772400" cy="836612"/>
          </a:xfrm>
        </p:spPr>
        <p:txBody>
          <a:bodyPr/>
          <a:lstStyle/>
          <a:p>
            <a:r>
              <a:rPr lang="en-US" dirty="0" smtClean="0"/>
              <a:t>Worker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898" y="1439328"/>
            <a:ext cx="5027083" cy="4955117"/>
          </a:xfrm>
        </p:spPr>
        <p:txBody>
          <a:bodyPr>
            <a:normAutofit/>
          </a:bodyPr>
          <a:lstStyle/>
          <a:p>
            <a:r>
              <a:rPr lang="en-US" dirty="0" smtClean="0"/>
              <a:t>Self reported demographic information from 2,896 workers over 3 years </a:t>
            </a:r>
            <a:r>
              <a:rPr lang="en-US" sz="1800" dirty="0" smtClean="0"/>
              <a:t>(MW ‘09, MW ‘11, SW ’10)</a:t>
            </a:r>
            <a:endParaRPr lang="en-US" dirty="0" smtClean="0"/>
          </a:p>
          <a:p>
            <a:r>
              <a:rPr lang="en-US" dirty="0" smtClean="0"/>
              <a:t>55% Female, 45% Male</a:t>
            </a:r>
          </a:p>
          <a:p>
            <a:pPr lvl="1"/>
            <a:r>
              <a:rPr lang="en-US" dirty="0" smtClean="0"/>
              <a:t>Similar to other internet panels (e.g. Goldstein)</a:t>
            </a:r>
          </a:p>
          <a:p>
            <a:r>
              <a:rPr lang="en-US" dirty="0" smtClean="0"/>
              <a:t>Age: </a:t>
            </a:r>
          </a:p>
          <a:p>
            <a:pPr lvl="1"/>
            <a:r>
              <a:rPr lang="en-US" dirty="0" smtClean="0"/>
              <a:t>Mean: 30 yrs, </a:t>
            </a:r>
          </a:p>
          <a:p>
            <a:pPr lvl="1"/>
            <a:r>
              <a:rPr lang="en-US" dirty="0" smtClean="0"/>
              <a:t>Median: 32 yrs</a:t>
            </a:r>
          </a:p>
          <a:p>
            <a:r>
              <a:rPr lang="en-US" dirty="0" smtClean="0"/>
              <a:t>Mean Income: $30,000 / yr</a:t>
            </a:r>
          </a:p>
          <a:p>
            <a:r>
              <a:rPr lang="en-US" dirty="0" smtClean="0"/>
              <a:t>Similar to </a:t>
            </a:r>
            <a:r>
              <a:rPr lang="en-US" dirty="0" err="1" smtClean="0"/>
              <a:t>Ipeirotis</a:t>
            </a:r>
            <a:r>
              <a:rPr lang="en-US" dirty="0" smtClean="0"/>
              <a:t> ‘10, Ross et al ’10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11" descr="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-6034" b="-6034"/>
              <a:stretch>
                <a:fillRect/>
              </a:stretch>
            </p:blipFill>
          </mc:Choice>
          <mc:Fallback>
            <p:blipFill>
              <a:blip r:embed="rId3"/>
              <a:srcRect t="-6034" b="-6034"/>
              <a:stretch>
                <a:fillRect/>
              </a:stretch>
            </p:blipFill>
          </mc:Fallback>
        </mc:AlternateContent>
        <p:spPr>
          <a:xfrm>
            <a:off x="5852584" y="-29930"/>
            <a:ext cx="3254540" cy="3647286"/>
          </a:xfrm>
          <a:prstGeom prst="rect">
            <a:avLst/>
          </a:prstGeom>
        </p:spPr>
      </p:pic>
      <p:pic>
        <p:nvPicPr>
          <p:cNvPr id="5" name="Picture 4" descr="Inco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16955" y="3424735"/>
            <a:ext cx="3390168" cy="333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tfndXgp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9150" y="1278017"/>
            <a:ext cx="2813381" cy="2850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150" y="4133590"/>
            <a:ext cx="2813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differences in how quickly the maximum was found (avg. = 5.43 rounds)</a:t>
            </a:r>
            <a:endParaRPr lang="en-US" dirty="0"/>
          </a:p>
        </p:txBody>
      </p:sp>
      <p:pic>
        <p:nvPicPr>
          <p:cNvPr id="4" name="Picture 3" descr="cnvgXgp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15224" y="341729"/>
            <a:ext cx="2850751" cy="2850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3249" y="2544075"/>
            <a:ext cx="2246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differences in how quickly players converged</a:t>
            </a:r>
            <a:endParaRPr lang="en-US" dirty="0"/>
          </a:p>
        </p:txBody>
      </p:sp>
      <p:pic>
        <p:nvPicPr>
          <p:cNvPr id="6" name="Picture 5" descr="cnvgXgphXr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15223" y="3467405"/>
            <a:ext cx="5405787" cy="26228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Majority vote</a:t>
            </a:r>
          </a:p>
          <a:p>
            <a:r>
              <a:rPr lang="en-US" dirty="0" smtClean="0"/>
              <a:t>Mutual Information</a:t>
            </a:r>
          </a:p>
          <a:p>
            <a:r>
              <a:rPr lang="en-US" dirty="0" smtClean="0"/>
              <a:t>Machine learning of responses</a:t>
            </a:r>
          </a:p>
          <a:p>
            <a:r>
              <a:rPr lang="en-US" dirty="0" smtClean="0"/>
              <a:t>Verifiable answers</a:t>
            </a:r>
          </a:p>
          <a:p>
            <a:r>
              <a:rPr lang="en-US" dirty="0" smtClean="0"/>
              <a:t>Time to completion</a:t>
            </a:r>
          </a:p>
          <a:p>
            <a:r>
              <a:rPr lang="en-US" dirty="0" smtClean="0"/>
              <a:t>Additional </a:t>
            </a:r>
            <a:r>
              <a:rPr lang="en-US" dirty="0" err="1" smtClean="0"/>
              <a:t>HITs</a:t>
            </a:r>
            <a:r>
              <a:rPr lang="en-US" dirty="0" smtClean="0"/>
              <a:t> to validate responses</a:t>
            </a:r>
          </a:p>
          <a:p>
            <a:endParaRPr lang="en-US" dirty="0" smtClean="0"/>
          </a:p>
          <a:p>
            <a:r>
              <a:rPr lang="en-US" dirty="0" smtClean="0"/>
              <a:t>Monitor discussion on forums.  </a:t>
            </a:r>
            <a:r>
              <a:rPr lang="en-US" i="1" dirty="0" smtClean="0"/>
              <a:t>MW ’11: Players followed guidelines about what not to talk about.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But ANY online study can be done on Turk (it can be used as recruitment tool)</a:t>
            </a:r>
          </a:p>
          <a:p>
            <a:pPr lvl="1"/>
            <a:r>
              <a:rPr lang="en-US" dirty="0" smtClean="0"/>
              <a:t>E.g. using the survey monkey technique</a:t>
            </a:r>
          </a:p>
          <a:p>
            <a:r>
              <a:rPr lang="en-US" dirty="0" smtClean="0"/>
              <a:t>Reputation matters, so abusive studies will fail quickly</a:t>
            </a:r>
          </a:p>
          <a:p>
            <a:endParaRPr lang="en-US" dirty="0" smtClean="0"/>
          </a:p>
          <a:p>
            <a:r>
              <a:rPr lang="en-US" dirty="0" smtClean="0"/>
              <a:t>Iterative research process:</a:t>
            </a:r>
          </a:p>
          <a:p>
            <a:pPr lvl="1"/>
            <a:r>
              <a:rPr lang="en-US" dirty="0" smtClean="0"/>
              <a:t>Hypothesis testing</a:t>
            </a:r>
          </a:p>
          <a:p>
            <a:pPr lvl="1"/>
            <a:r>
              <a:rPr lang="en-US" dirty="0" smtClean="0"/>
              <a:t>Evaluation of results</a:t>
            </a:r>
          </a:p>
          <a:p>
            <a:pPr lvl="1"/>
            <a:r>
              <a:rPr lang="en-US" dirty="0" smtClean="0"/>
              <a:t>New hypothesis tests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are the conditions in which workers perform differently than the laboratory setting?</a:t>
            </a:r>
          </a:p>
          <a:p>
            <a:r>
              <a:rPr lang="en-US" dirty="0" smtClean="0"/>
              <a:t>How often does one person violate Amazon’s terms of service by controlling more than one worker account?</a:t>
            </a:r>
          </a:p>
          <a:p>
            <a:r>
              <a:rPr lang="en-US" dirty="0" smtClean="0"/>
              <a:t>Are workers more or less honest then students in the laboratory?</a:t>
            </a:r>
          </a:p>
          <a:p>
            <a:r>
              <a:rPr lang="en-US" dirty="0" smtClean="0"/>
              <a:t>Although the demographics of the workers on Mechanical Turk is clearly not a sample of either the U.S. or world populations, could one devise a statistical weighting scheme to achieve this?</a:t>
            </a:r>
          </a:p>
          <a:p>
            <a:r>
              <a:rPr lang="en-US" dirty="0" smtClean="0"/>
              <a:t>Mechanical Turk provides a ripe opportunity for cross cultural studies.</a:t>
            </a:r>
          </a:p>
          <a:p>
            <a:r>
              <a:rPr lang="en-US" dirty="0" smtClean="0"/>
              <a:t>Since workers are tied to a unique identifier (their Worker ID) one could conduct long term, longitudinal studies about how their behavior changes over time.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63600" y="3200400"/>
            <a:ext cx="7391400" cy="22733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Conducting Behavioral Research on Amazon's Mechanical Turk</a:t>
            </a:r>
          </a:p>
          <a:p>
            <a:pPr lvl="1"/>
            <a:r>
              <a:rPr lang="en-US" dirty="0" smtClean="0"/>
              <a:t>Winter Mason</a:t>
            </a:r>
          </a:p>
          <a:p>
            <a:pPr lvl="1"/>
            <a:r>
              <a:rPr lang="en-US" dirty="0" smtClean="0"/>
              <a:t>Siddharth Suri</a:t>
            </a:r>
          </a:p>
          <a:p>
            <a:pPr lvl="1"/>
            <a:r>
              <a:rPr lang="en-US" dirty="0" smtClean="0"/>
              <a:t>Yahoo! Research, New York</a:t>
            </a:r>
          </a:p>
          <a:p>
            <a:pPr lvl="1"/>
            <a:r>
              <a:rPr lang="en-US" dirty="0" smtClean="0"/>
              <a:t>http://papers.ssrn.com/sol3/papers.cfm?abstract_id=1691163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Consistency of Demographics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207 out of 2,896 workers did 2 of our studies</a:t>
            </a:r>
          </a:p>
          <a:p>
            <a:pPr lvl="1"/>
            <a:r>
              <a:rPr lang="en-US" sz="2800" dirty="0" smtClean="0"/>
              <a:t>Only 1 inconsistency on gender, age, income (0.4%)</a:t>
            </a:r>
          </a:p>
          <a:p>
            <a:r>
              <a:rPr lang="en-US" sz="2800" dirty="0" smtClean="0"/>
              <a:t>31 workers did ≥ 3 of our studies</a:t>
            </a:r>
          </a:p>
          <a:p>
            <a:pPr lvl="1"/>
            <a:r>
              <a:rPr lang="en-US" sz="2800" dirty="0" smtClean="0"/>
              <a:t>3 changed gender</a:t>
            </a:r>
          </a:p>
          <a:p>
            <a:pPr lvl="1"/>
            <a:r>
              <a:rPr lang="en-US" sz="2800" dirty="0" smtClean="0"/>
              <a:t>1 changed age (by 6 years)</a:t>
            </a:r>
          </a:p>
          <a:p>
            <a:pPr lvl="1"/>
            <a:r>
              <a:rPr lang="en-US" sz="2800" dirty="0" smtClean="0"/>
              <a:t>7 changed income bracket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Strong internal consistency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Work on Mechanical Turk?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4819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dirty="0" err="1" smtClean="0"/>
              <a:t>Mturk</a:t>
            </a:r>
            <a:r>
              <a:rPr lang="en-US" sz="2800" dirty="0" smtClean="0"/>
              <a:t> money is always necessary to make ends meet.”</a:t>
            </a:r>
          </a:p>
          <a:p>
            <a:pPr lvl="1"/>
            <a:r>
              <a:rPr lang="en-US" sz="2800" dirty="0" smtClean="0"/>
              <a:t>5% U.S.    13% India</a:t>
            </a:r>
          </a:p>
          <a:p>
            <a:r>
              <a:rPr lang="en-US" sz="2800" dirty="0" smtClean="0"/>
              <a:t>“</a:t>
            </a:r>
            <a:r>
              <a:rPr lang="en-US" sz="2800" dirty="0" err="1" smtClean="0"/>
              <a:t>Mturk</a:t>
            </a:r>
            <a:r>
              <a:rPr lang="en-US" sz="2800" dirty="0" smtClean="0"/>
              <a:t> money is irrelevant.”</a:t>
            </a:r>
          </a:p>
          <a:p>
            <a:pPr lvl="1"/>
            <a:r>
              <a:rPr lang="en-US" sz="2800" dirty="0" smtClean="0"/>
              <a:t>12% U.S.  10% India</a:t>
            </a:r>
          </a:p>
          <a:p>
            <a:r>
              <a:rPr lang="en-US" sz="2800" dirty="0" smtClean="0"/>
              <a:t>“</a:t>
            </a:r>
            <a:r>
              <a:rPr lang="en-US" sz="2800" dirty="0" err="1" smtClean="0"/>
              <a:t>Mturk</a:t>
            </a:r>
            <a:r>
              <a:rPr lang="en-US" sz="2800" dirty="0" smtClean="0"/>
              <a:t> is a fruitful way to spend free time and get some cash.”</a:t>
            </a:r>
          </a:p>
          <a:p>
            <a:pPr lvl="1"/>
            <a:r>
              <a:rPr lang="en-US" sz="2800" dirty="0" smtClean="0"/>
              <a:t>69% U.S.  59% India</a:t>
            </a:r>
          </a:p>
          <a:p>
            <a:pPr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(</a:t>
            </a:r>
            <a:r>
              <a:rPr lang="en-US" sz="2800" dirty="0" smtClean="0"/>
              <a:t>Ross et al ’10, </a:t>
            </a:r>
            <a:r>
              <a:rPr lang="en-US" sz="2800" dirty="0" err="1" smtClean="0"/>
              <a:t>Ipeirotis</a:t>
            </a:r>
            <a:r>
              <a:rPr lang="en-US" sz="2800" dirty="0" smtClean="0"/>
              <a:t> ’10)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Requesters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6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Companies </a:t>
            </a:r>
            <a:r>
              <a:rPr lang="en-US" sz="2800" dirty="0" err="1" smtClean="0"/>
              <a:t>crowdsourcing</a:t>
            </a:r>
            <a:r>
              <a:rPr lang="en-US" sz="2800" dirty="0" smtClean="0"/>
              <a:t> part of their business</a:t>
            </a:r>
          </a:p>
          <a:p>
            <a:pPr lvl="1"/>
            <a:r>
              <a:rPr lang="en-US" sz="2800" dirty="0" smtClean="0"/>
              <a:t>Search companies:  relevance</a:t>
            </a:r>
          </a:p>
          <a:p>
            <a:pPr lvl="1"/>
            <a:r>
              <a:rPr lang="en-US" sz="2800" dirty="0" smtClean="0"/>
              <a:t>Online stores:  similar products from different stores (identifying competition)</a:t>
            </a:r>
          </a:p>
          <a:p>
            <a:pPr lvl="1"/>
            <a:r>
              <a:rPr lang="en-US" sz="2800" dirty="0" smtClean="0"/>
              <a:t>Online directories:  accuracy, freshness of listings</a:t>
            </a:r>
          </a:p>
          <a:p>
            <a:pPr lvl="1"/>
            <a:r>
              <a:rPr lang="en-US" sz="2800" dirty="0" smtClean="0"/>
              <a:t>Researchers</a:t>
            </a:r>
          </a:p>
          <a:p>
            <a:r>
              <a:rPr lang="en-US" sz="2800" dirty="0" smtClean="0"/>
              <a:t>Intermediaries</a:t>
            </a:r>
            <a:endParaRPr lang="en-US" sz="2800" dirty="0" smtClean="0"/>
          </a:p>
          <a:p>
            <a:pPr lvl="1"/>
            <a:r>
              <a:rPr lang="en-US" sz="2800" dirty="0" err="1" smtClean="0"/>
              <a:t>CrowdFlower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smtClean="0"/>
              <a:t>formerly Delores Labs)</a:t>
            </a:r>
            <a:endParaRPr lang="en-US" sz="2800" dirty="0" smtClean="0"/>
          </a:p>
          <a:p>
            <a:pPr lvl="1"/>
            <a:r>
              <a:rPr lang="en-US" sz="2800" dirty="0" err="1" smtClean="0"/>
              <a:t>Smartsheet.com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86907"/>
          </a:xfrm>
        </p:spPr>
        <p:txBody>
          <a:bodyPr/>
          <a:lstStyle/>
          <a:p>
            <a:r>
              <a:rPr lang="en-US" dirty="0" err="1" smtClean="0"/>
              <a:t>Turker</a:t>
            </a:r>
            <a:r>
              <a:rPr lang="en-US" dirty="0" smtClean="0"/>
              <a:t>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Asymmetry in reputation mechanism</a:t>
            </a:r>
          </a:p>
          <a:p>
            <a:endParaRPr lang="en-US" dirty="0" smtClean="0"/>
          </a:p>
          <a:p>
            <a:r>
              <a:rPr lang="en-US" dirty="0" smtClean="0"/>
              <a:t>Reputation of Workers is given by approval rating</a:t>
            </a:r>
          </a:p>
          <a:p>
            <a:pPr lvl="1"/>
            <a:r>
              <a:rPr lang="en-US" sz="2600" dirty="0" smtClean="0"/>
              <a:t>Requesters can reject work</a:t>
            </a:r>
          </a:p>
          <a:p>
            <a:pPr lvl="1"/>
            <a:r>
              <a:rPr lang="en-US" sz="2600" dirty="0" smtClean="0"/>
              <a:t>Requesters can refuse workers with low approval rates</a:t>
            </a:r>
          </a:p>
          <a:p>
            <a:endParaRPr lang="en-US" dirty="0" smtClean="0"/>
          </a:p>
          <a:p>
            <a:r>
              <a:rPr lang="en-US" dirty="0" smtClean="0"/>
              <a:t>Reputation of Requesters is not built in to </a:t>
            </a:r>
            <a:r>
              <a:rPr lang="en-US" dirty="0" err="1" smtClean="0"/>
              <a:t>Mturk</a:t>
            </a:r>
            <a:endParaRPr lang="en-US" dirty="0" smtClean="0"/>
          </a:p>
          <a:p>
            <a:pPr lvl="1"/>
            <a:r>
              <a:rPr lang="en-US" sz="2600" dirty="0" err="1" smtClean="0"/>
              <a:t>Turkopticon</a:t>
            </a:r>
            <a:r>
              <a:rPr lang="en-US" sz="2600" dirty="0" smtClean="0"/>
              <a:t>: Workers rate requesters</a:t>
            </a:r>
          </a:p>
          <a:p>
            <a:pPr lvl="1"/>
            <a:r>
              <a:rPr lang="en-US" sz="2600" dirty="0" err="1" smtClean="0"/>
              <a:t>Turker</a:t>
            </a:r>
            <a:r>
              <a:rPr lang="en-US" sz="2600" dirty="0" smtClean="0"/>
              <a:t> Nation: Online forum for workers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1005</TotalTime>
  <Words>2813</Words>
  <Application>Microsoft Macintosh PowerPoint</Application>
  <PresentationFormat>On-screen Show (4:3)</PresentationFormat>
  <Paragraphs>533</Paragraphs>
  <Slides>54</Slides>
  <Notes>20</Notes>
  <HiddenSlides>18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Equity</vt:lpstr>
      <vt:lpstr>Conducting Behavioral Research on Amazon’s Mechanical Turk</vt:lpstr>
      <vt:lpstr>Outline</vt:lpstr>
      <vt:lpstr>What is Mechanical Turk?</vt:lpstr>
      <vt:lpstr>Why Mechanical Turk?</vt:lpstr>
      <vt:lpstr>Worker Demographics</vt:lpstr>
      <vt:lpstr>Internal Consistency of Demographics</vt:lpstr>
      <vt:lpstr>Why Do Work on Mechanical Turk?</vt:lpstr>
      <vt:lpstr>Requesters</vt:lpstr>
      <vt:lpstr>Turker Community</vt:lpstr>
      <vt:lpstr>Anatomy of a HIT</vt:lpstr>
      <vt:lpstr>Anatomy of a HIT</vt:lpstr>
      <vt:lpstr>Anatomy of a HIT</vt:lpstr>
      <vt:lpstr>Lifecycle of a HIT</vt:lpstr>
      <vt:lpstr>How Much to Pay?</vt:lpstr>
      <vt:lpstr>Completion Time</vt:lpstr>
      <vt:lpstr>Surveys on AMT </vt:lpstr>
      <vt:lpstr>AMT Templates</vt:lpstr>
      <vt:lpstr>Variables in Templates</vt:lpstr>
      <vt:lpstr>External Survey Tools</vt:lpstr>
      <vt:lpstr>Privacy survey</vt:lpstr>
      <vt:lpstr>Results</vt:lpstr>
      <vt:lpstr>Results</vt:lpstr>
      <vt:lpstr>Use Cases for Surveys</vt:lpstr>
      <vt:lpstr>Random Assignment</vt:lpstr>
      <vt:lpstr>External HIT</vt:lpstr>
      <vt:lpstr>Study 1: Traffic Images</vt:lpstr>
      <vt:lpstr>How Much to Pay?</vt:lpstr>
      <vt:lpstr>Intent to Treat</vt:lpstr>
      <vt:lpstr>Synchronous Experiments</vt:lpstr>
      <vt:lpstr>Building the Panel</vt:lpstr>
      <vt:lpstr>NotifyWorkers</vt:lpstr>
      <vt:lpstr>Waiting Room</vt:lpstr>
      <vt:lpstr>Attrition</vt:lpstr>
      <vt:lpstr>Social Dilemmas in Networks </vt:lpstr>
      <vt:lpstr>Public Goods Games Over Networks</vt:lpstr>
      <vt:lpstr>Public Goods Games Over Networks: Example</vt:lpstr>
      <vt:lpstr>Experimental Parameters</vt:lpstr>
      <vt:lpstr>Slide 38</vt:lpstr>
      <vt:lpstr>Mechanical Turk vs. Lab </vt:lpstr>
      <vt:lpstr>Slide 40</vt:lpstr>
      <vt:lpstr>Statistical Properties of Networks</vt:lpstr>
      <vt:lpstr>Effects of Topology on Contribution</vt:lpstr>
      <vt:lpstr>Enhancing Contribution </vt:lpstr>
      <vt:lpstr>Slide 44</vt:lpstr>
      <vt:lpstr>Effect of Seed Nodes</vt:lpstr>
      <vt:lpstr>Effect of Seeds on Overall Contribution</vt:lpstr>
      <vt:lpstr>WildCat Wells</vt:lpstr>
      <vt:lpstr>WildCat Wells</vt:lpstr>
      <vt:lpstr>WildCat Wells</vt:lpstr>
      <vt:lpstr>Slide 50</vt:lpstr>
      <vt:lpstr>Quality Assurance</vt:lpstr>
      <vt:lpstr>Use Cases</vt:lpstr>
      <vt:lpstr>Open questions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Behavioral Research on Amazon’s Mechanical Turk</dc:title>
  <dc:creator>Siddharth Suri</dc:creator>
  <cp:lastModifiedBy>Winter Mason</cp:lastModifiedBy>
  <cp:revision>151</cp:revision>
  <dcterms:created xsi:type="dcterms:W3CDTF">2011-06-02T19:20:32Z</dcterms:created>
  <dcterms:modified xsi:type="dcterms:W3CDTF">2011-06-02T19:51:51Z</dcterms:modified>
</cp:coreProperties>
</file>